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5" r:id="rId4"/>
    <p:sldId id="270" r:id="rId5"/>
    <p:sldId id="267" r:id="rId6"/>
    <p:sldId id="268" r:id="rId7"/>
    <p:sldId id="276" r:id="rId8"/>
    <p:sldId id="278" r:id="rId9"/>
    <p:sldId id="277" r:id="rId10"/>
    <p:sldId id="269" r:id="rId11"/>
    <p:sldId id="275" r:id="rId12"/>
    <p:sldId id="281" r:id="rId13"/>
    <p:sldId id="274" r:id="rId14"/>
    <p:sldId id="283" r:id="rId15"/>
    <p:sldId id="284" r:id="rId16"/>
    <p:sldId id="285" r:id="rId17"/>
    <p:sldId id="273" r:id="rId18"/>
    <p:sldId id="286" r:id="rId19"/>
    <p:sldId id="279" r:id="rId20"/>
    <p:sldId id="26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F57"/>
    <a:srgbClr val="EEA81B"/>
    <a:srgbClr val="8F1605"/>
    <a:srgbClr val="C53800"/>
    <a:srgbClr val="F8E9D6"/>
    <a:srgbClr val="8C635A"/>
    <a:srgbClr val="73071B"/>
    <a:srgbClr val="425359"/>
    <a:srgbClr val="79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7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7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99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43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99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6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97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7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6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37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21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3331-F28A-4F3C-A50C-925F10851F61}" type="datetimeFigureOut">
              <a:rPr lang="ko-KR" altLang="en-US" smtClean="0"/>
              <a:t>2020-09-16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36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9.png"/><Relationship Id="rId7" Type="http://schemas.openxmlformats.org/officeDocument/2006/relationships/hyperlink" Target="https://ja.wikipedia.org/wiki/%E3%83%90%E3%83%96%E3%83%AB%E6%99%AF%E6%B0%9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wLDKou6Y9A&amp;feature=youtu.be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youtu.be/hd8iJr80B7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d8iJr80B7g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google.co.k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hyperlink" Target="https://ja.wikipedia.org/wiki/%E7%A4%BE%E4%BC%9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3%82%B5%E3%82%A6%E3%82%B8%E3%82%A2%E3%83%A9%E3%83%93%E3%82%A2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ja.wikipedia.org/wiki/%E6%AC%A7%E5%B7%9E%E9%80%A3%E5%90%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a.wikipedia.org/wiki/%E6%9D%B1%E5%8D%97%E3%82%A2%E3%82%B8%E3%82%A2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ja.wikipedia.org/wiki/%E6%9D%B1%E3%82%A2%E3%82%B8%E3%82%A2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ja.wikipedia.org/wiki/%E3%82%A2%E3%83%A1%E3%83%AA%E3%82%AB%E5%90%88%E8%A1%86%E5%9B%BD" TargetMode="External"/><Relationship Id="rId9" Type="http://schemas.openxmlformats.org/officeDocument/2006/relationships/hyperlink" Target="https://ja.wikipedia.org/wiki/%E4%B8%AD%E8%8F%AF%E4%BA%BA%E6%B0%91%E5%85%B1%E5%92%8C%E5%9B%B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grpSp>
        <p:nvGrpSpPr>
          <p:cNvPr id="9" name="그룹 8"/>
          <p:cNvGrpSpPr/>
          <p:nvPr/>
        </p:nvGrpSpPr>
        <p:grpSpPr>
          <a:xfrm>
            <a:off x="2483363" y="251943"/>
            <a:ext cx="7170841" cy="5851238"/>
            <a:chOff x="2483363" y="251943"/>
            <a:chExt cx="7170841" cy="58512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6687">
              <a:off x="3318034" y="2265737"/>
              <a:ext cx="1162859" cy="1867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36080">
              <a:off x="7583077" y="1113817"/>
              <a:ext cx="1123810" cy="14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28" y="708485"/>
              <a:ext cx="1400000" cy="1495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598" y="343443"/>
              <a:ext cx="1723810" cy="16571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7933685" y="2326214"/>
              <a:ext cx="780953" cy="15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947">
              <a:off x="3885937" y="1007632"/>
              <a:ext cx="590477" cy="11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769">
              <a:off x="4037838" y="334246"/>
              <a:ext cx="999685" cy="22331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7074124" y="251943"/>
              <a:ext cx="904762" cy="20190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13160">
              <a:off x="3553137" y="3755966"/>
              <a:ext cx="400486" cy="7085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522" y="3482514"/>
              <a:ext cx="811680" cy="780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40702">
              <a:off x="2483363" y="1766086"/>
              <a:ext cx="637822" cy="681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9236924" y="5149850"/>
              <a:ext cx="417280" cy="8294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3133248" y="5057116"/>
              <a:ext cx="399660" cy="8918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7282">
              <a:off x="8976045" y="1843892"/>
              <a:ext cx="326715" cy="641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6294">
              <a:off x="3082991" y="4125952"/>
              <a:ext cx="455800" cy="7319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5235">
              <a:off x="4137763" y="5679179"/>
              <a:ext cx="441060" cy="4240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779">
              <a:off x="8551736" y="655989"/>
              <a:ext cx="566914" cy="544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4128">
              <a:off x="2728193" y="3062173"/>
              <a:ext cx="294163" cy="5776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모서리가 둥근 직사각형 2"/>
          <p:cNvSpPr/>
          <p:nvPr/>
        </p:nvSpPr>
        <p:spPr>
          <a:xfrm>
            <a:off x="3902639" y="1235639"/>
            <a:ext cx="4386723" cy="4386723"/>
          </a:xfrm>
          <a:prstGeom prst="roundRect">
            <a:avLst/>
          </a:prstGeom>
          <a:solidFill>
            <a:schemeClr val="tx1">
              <a:lumMod val="50000"/>
              <a:lumOff val="50000"/>
              <a:alpha val="4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119551" y="1452551"/>
            <a:ext cx="3952898" cy="3952898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3706695" y="1684721"/>
            <a:ext cx="742857" cy="13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494485" y="3998328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40">
            <a:off x="3909317" y="4782813"/>
            <a:ext cx="259609" cy="516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0368">
            <a:off x="7185070" y="5051535"/>
            <a:ext cx="661126" cy="635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110412" y="2593056"/>
            <a:ext cx="3963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현대 일본의 </a:t>
            </a:r>
            <a:endParaRPr lang="en-US" altLang="ko-KR" sz="4000" b="1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algn="ctr"/>
            <a:r>
              <a:rPr lang="ko-KR" altLang="en-US" sz="4000" b="1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장점과 문제점</a:t>
            </a:r>
            <a:endParaRPr lang="ko-KR" altLang="en-US" sz="4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5181600" y="3891324"/>
            <a:ext cx="1828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54301" y="4262803"/>
            <a:ext cx="268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8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21780094</a:t>
            </a:r>
          </a:p>
          <a:p>
            <a:pPr algn="r"/>
            <a:r>
              <a:rPr lang="ko-KR" altLang="en-US" sz="18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일본어일본학과</a:t>
            </a:r>
            <a:endParaRPr lang="en-US" altLang="ko-KR" sz="18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r"/>
            <a:r>
              <a:rPr lang="ko-KR" altLang="en-US" sz="18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 태호</a:t>
            </a:r>
            <a:endParaRPr lang="ja-JP" altLang="en-US" sz="18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09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인당 </a:t>
            </a:r>
            <a:r>
              <a:rPr lang="en-US" altLang="ko-KR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GDP </a:t>
            </a:r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순위하락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555" y="5423500"/>
            <a:ext cx="10855654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일본은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1993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년에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인당 국내 총생산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명목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GDP)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이 세계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위 였지만 점차 하락을 계속하고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IMF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발표에서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2016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 추계는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24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위까지 떨어졌다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고령화 사회 도래와 함께 일본 쇠퇴의 조짐이라고하는 의견이 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F92FB6D2-C42D-4C39-9FD0-A9A98E224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82" y="1519185"/>
            <a:ext cx="6731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공공 부채의 증가</a:t>
            </a:r>
          </a:p>
        </p:txBody>
      </p:sp>
      <p:pic>
        <p:nvPicPr>
          <p:cNvPr id="5" name="그림 4" descr="음식이(가) 표시된 사진&#10;&#10;자동 생성된 설명">
            <a:extLst>
              <a:ext uri="{FF2B5EF4-FFF2-40B4-BE49-F238E27FC236}">
                <a16:creationId xmlns:a16="http://schemas.microsoft.com/office/drawing/2014/main" id="{2C44498B-7B48-4410-AA21-F5455664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68" y="1332794"/>
            <a:ext cx="9317255" cy="4872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1840373" y="1545406"/>
            <a:ext cx="8796762" cy="17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0" i="0" dirty="0">
                <a:effectLst/>
                <a:latin typeface="Arial" panose="020B0604020202020204" pitchFamily="34" charset="0"/>
              </a:rPr>
              <a:t>일본의 공공 부채는 특히 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1990 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년대 들어 증가 일로를 걷고있다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이 내용은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버블 붕괴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에 따른 불황 대책을 위한 재정정책 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공공 사업 등의 재정 투입과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감세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의 발동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199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7 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년의 소비 증세 및 공공 사업 삭감 등의 긴축 재정에 따른 세수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감소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고령화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 등에 따른 사회 보장 혜택의 증가가 주된 이유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라고 한다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>
              <a:solidFill>
                <a:schemeClr val="bg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6256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고용 노동 환경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4F968FB-EF74-4628-BEB9-B48BDBB2FDA8}"/>
              </a:ext>
            </a:extLst>
          </p:cNvPr>
          <p:cNvSpPr/>
          <p:nvPr/>
        </p:nvSpPr>
        <p:spPr>
          <a:xfrm>
            <a:off x="3980292" y="3816664"/>
            <a:ext cx="1787459" cy="1556090"/>
          </a:xfrm>
          <a:prstGeom prst="roundRect">
            <a:avLst/>
          </a:prstGeom>
          <a:solidFill>
            <a:srgbClr val="DB8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비정규직의 증가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80C2EB4-84A5-4DA0-9E08-1695F73514E4}"/>
              </a:ext>
            </a:extLst>
          </p:cNvPr>
          <p:cNvSpPr/>
          <p:nvPr/>
        </p:nvSpPr>
        <p:spPr>
          <a:xfrm>
            <a:off x="5915757" y="3816664"/>
            <a:ext cx="1519992" cy="1556090"/>
          </a:xfrm>
          <a:prstGeom prst="roundRect">
            <a:avLst/>
          </a:prstGeom>
          <a:solidFill>
            <a:srgbClr val="8C7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소득격차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545541B-6F8D-40DB-85DC-FF70CC41EFC9}"/>
              </a:ext>
            </a:extLst>
          </p:cNvPr>
          <p:cNvSpPr/>
          <p:nvPr/>
        </p:nvSpPr>
        <p:spPr>
          <a:xfrm>
            <a:off x="7583755" y="3816664"/>
            <a:ext cx="1519992" cy="1556090"/>
          </a:xfrm>
          <a:prstGeom prst="roundRect">
            <a:avLst/>
          </a:prstGeom>
          <a:solidFill>
            <a:srgbClr val="DEB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실업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7E347DD-7F45-4E42-9584-6D8B21332B33}"/>
              </a:ext>
            </a:extLst>
          </p:cNvPr>
          <p:cNvSpPr/>
          <p:nvPr/>
        </p:nvSpPr>
        <p:spPr>
          <a:xfrm>
            <a:off x="9251753" y="3816664"/>
            <a:ext cx="1519992" cy="1556090"/>
          </a:xfrm>
          <a:prstGeom prst="roundRect">
            <a:avLst/>
          </a:prstGeom>
          <a:solidFill>
            <a:srgbClr val="C94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가계 저축률의 급속한 하락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23A339B-5936-42C9-8287-6451B04E3B18}"/>
              </a:ext>
            </a:extLst>
          </p:cNvPr>
          <p:cNvCxnSpPr>
            <a:cxnSpLocks/>
          </p:cNvCxnSpPr>
          <p:nvPr/>
        </p:nvCxnSpPr>
        <p:spPr>
          <a:xfrm>
            <a:off x="2986448" y="3215963"/>
            <a:ext cx="7971003" cy="0"/>
          </a:xfrm>
          <a:prstGeom prst="line">
            <a:avLst/>
          </a:prstGeom>
          <a:ln w="28575">
            <a:solidFill>
              <a:srgbClr val="C9484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62A02678-A747-4C5A-B097-06D10F41845E}"/>
              </a:ext>
            </a:extLst>
          </p:cNvPr>
          <p:cNvSpPr/>
          <p:nvPr/>
        </p:nvSpPr>
        <p:spPr>
          <a:xfrm>
            <a:off x="4723674" y="3093243"/>
            <a:ext cx="245440" cy="2454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948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B6FC9C3-4512-49A1-B68D-D135FB6CF4FA}"/>
              </a:ext>
            </a:extLst>
          </p:cNvPr>
          <p:cNvSpPr/>
          <p:nvPr/>
        </p:nvSpPr>
        <p:spPr>
          <a:xfrm>
            <a:off x="6553033" y="3093243"/>
            <a:ext cx="245440" cy="2454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948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CE31934-66F3-4EBA-A267-A77D187E6C71}"/>
              </a:ext>
            </a:extLst>
          </p:cNvPr>
          <p:cNvSpPr/>
          <p:nvPr/>
        </p:nvSpPr>
        <p:spPr>
          <a:xfrm>
            <a:off x="8221031" y="3093243"/>
            <a:ext cx="245440" cy="2454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948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37B2B9B0-E1DB-4370-94FE-D0018C18C2E6}"/>
              </a:ext>
            </a:extLst>
          </p:cNvPr>
          <p:cNvSpPr/>
          <p:nvPr/>
        </p:nvSpPr>
        <p:spPr>
          <a:xfrm>
            <a:off x="9889028" y="3093243"/>
            <a:ext cx="245440" cy="2454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9484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6BA050EE-03F0-4477-82E0-5BAEB9DE502B}"/>
              </a:ext>
            </a:extLst>
          </p:cNvPr>
          <p:cNvSpPr/>
          <p:nvPr/>
        </p:nvSpPr>
        <p:spPr>
          <a:xfrm>
            <a:off x="1234549" y="2802690"/>
            <a:ext cx="2344487" cy="2570064"/>
          </a:xfrm>
          <a:prstGeom prst="roundRect">
            <a:avLst/>
          </a:prstGeom>
          <a:solidFill>
            <a:srgbClr val="C94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고용 노동 환경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6BC2792-E382-445A-AACF-4267D3479A2C}"/>
              </a:ext>
            </a:extLst>
          </p:cNvPr>
          <p:cNvGrpSpPr/>
          <p:nvPr/>
        </p:nvGrpSpPr>
        <p:grpSpPr>
          <a:xfrm>
            <a:off x="4813233" y="3464441"/>
            <a:ext cx="60960" cy="251536"/>
            <a:chOff x="4691239" y="3429000"/>
            <a:chExt cx="60960" cy="251536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8021F8A-0088-49FF-873E-522297EDD5A8}"/>
                </a:ext>
              </a:extLst>
            </p:cNvPr>
            <p:cNvSpPr/>
            <p:nvPr/>
          </p:nvSpPr>
          <p:spPr>
            <a:xfrm>
              <a:off x="4691239" y="3429000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D7F7C17-2420-400F-AD29-049555593577}"/>
                </a:ext>
              </a:extLst>
            </p:cNvPr>
            <p:cNvSpPr/>
            <p:nvPr/>
          </p:nvSpPr>
          <p:spPr>
            <a:xfrm>
              <a:off x="4691239" y="3524288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F66BC57-4842-4267-BD6F-B953FBAEB5FC}"/>
                </a:ext>
              </a:extLst>
            </p:cNvPr>
            <p:cNvSpPr/>
            <p:nvPr/>
          </p:nvSpPr>
          <p:spPr>
            <a:xfrm>
              <a:off x="4691239" y="3619576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A04CA8F-7372-4F94-B5BD-E51079EA474F}"/>
              </a:ext>
            </a:extLst>
          </p:cNvPr>
          <p:cNvGrpSpPr/>
          <p:nvPr/>
        </p:nvGrpSpPr>
        <p:grpSpPr>
          <a:xfrm>
            <a:off x="6645273" y="3464441"/>
            <a:ext cx="60960" cy="251536"/>
            <a:chOff x="4691239" y="3429000"/>
            <a:chExt cx="60960" cy="251536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9E720653-43C6-4B1E-AE2C-242FD2E62D7C}"/>
                </a:ext>
              </a:extLst>
            </p:cNvPr>
            <p:cNvSpPr/>
            <p:nvPr/>
          </p:nvSpPr>
          <p:spPr>
            <a:xfrm>
              <a:off x="4691239" y="3429000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C45F291A-722D-4DCA-BDF4-332712BBB9B6}"/>
                </a:ext>
              </a:extLst>
            </p:cNvPr>
            <p:cNvSpPr/>
            <p:nvPr/>
          </p:nvSpPr>
          <p:spPr>
            <a:xfrm>
              <a:off x="4691239" y="3524288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89C9D111-32F5-4A5A-A418-A93842938E7B}"/>
                </a:ext>
              </a:extLst>
            </p:cNvPr>
            <p:cNvSpPr/>
            <p:nvPr/>
          </p:nvSpPr>
          <p:spPr>
            <a:xfrm>
              <a:off x="4691239" y="3619576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10C22F7-23C2-4C42-95FA-76048EDCDE46}"/>
              </a:ext>
            </a:extLst>
          </p:cNvPr>
          <p:cNvGrpSpPr/>
          <p:nvPr/>
        </p:nvGrpSpPr>
        <p:grpSpPr>
          <a:xfrm>
            <a:off x="8313271" y="3464441"/>
            <a:ext cx="60960" cy="251536"/>
            <a:chOff x="4691239" y="3429000"/>
            <a:chExt cx="60960" cy="25153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835E31F7-34AB-4857-9882-5ADE0D641047}"/>
                </a:ext>
              </a:extLst>
            </p:cNvPr>
            <p:cNvSpPr/>
            <p:nvPr/>
          </p:nvSpPr>
          <p:spPr>
            <a:xfrm>
              <a:off x="4691239" y="3429000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009147B3-AD3B-4D34-991D-014CFB229724}"/>
                </a:ext>
              </a:extLst>
            </p:cNvPr>
            <p:cNvSpPr/>
            <p:nvPr/>
          </p:nvSpPr>
          <p:spPr>
            <a:xfrm>
              <a:off x="4691239" y="3524288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A301CF70-9EA3-41BF-88FF-0F931307F704}"/>
                </a:ext>
              </a:extLst>
            </p:cNvPr>
            <p:cNvSpPr/>
            <p:nvPr/>
          </p:nvSpPr>
          <p:spPr>
            <a:xfrm>
              <a:off x="4691239" y="3619576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CAE9979-9F03-42DA-91C1-7B8D91F40A6D}"/>
              </a:ext>
            </a:extLst>
          </p:cNvPr>
          <p:cNvGrpSpPr/>
          <p:nvPr/>
        </p:nvGrpSpPr>
        <p:grpSpPr>
          <a:xfrm>
            <a:off x="9981268" y="3464441"/>
            <a:ext cx="60960" cy="251536"/>
            <a:chOff x="4691239" y="3429000"/>
            <a:chExt cx="60960" cy="251536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F8C2F7D1-41B8-4C8F-B2D9-824A63770A76}"/>
                </a:ext>
              </a:extLst>
            </p:cNvPr>
            <p:cNvSpPr/>
            <p:nvPr/>
          </p:nvSpPr>
          <p:spPr>
            <a:xfrm>
              <a:off x="4691239" y="3429000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9EACB1EE-FA35-4969-A233-B9E9F1FF0065}"/>
                </a:ext>
              </a:extLst>
            </p:cNvPr>
            <p:cNvSpPr/>
            <p:nvPr/>
          </p:nvSpPr>
          <p:spPr>
            <a:xfrm>
              <a:off x="4691239" y="3524288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8FE5D27A-3823-4766-8C3D-C084C5278817}"/>
                </a:ext>
              </a:extLst>
            </p:cNvPr>
            <p:cNvSpPr/>
            <p:nvPr/>
          </p:nvSpPr>
          <p:spPr>
            <a:xfrm>
              <a:off x="4691239" y="3619576"/>
              <a:ext cx="60960" cy="609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89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고용 노동 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1321443" y="2074694"/>
            <a:ext cx="3177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비정규직의 증가</a:t>
            </a:r>
            <a:endParaRPr lang="en-US" altLang="ko-K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ko-KR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1980 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년대 이후 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비정규직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이 증가하고있다</a:t>
            </a:r>
            <a:r>
              <a:rPr lang="en-US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비정규직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의 증가로 동 세대의 소득 격차의 확대</a:t>
            </a:r>
            <a:r>
              <a:rPr lang="en-US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인력 부족이 심화되고있다</a:t>
            </a:r>
            <a:r>
              <a:rPr lang="en-US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(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비정규 직원은 능력을 향상 기회와 의욕이 적다</a:t>
            </a:r>
            <a:r>
              <a:rPr lang="en-US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다른 베이비 붐 세대의 대량 퇴직과 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</a:rPr>
              <a:t>저출산 고령화 </a:t>
            </a:r>
            <a:r>
              <a:rPr lang="ko-KR" alt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도 영향을 주고 있다</a:t>
            </a:r>
            <a:r>
              <a:rPr lang="en-US" altLang="ko-K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:a16="http://schemas.microsoft.com/office/drawing/2014/main" id="{1FD92819-4068-4087-9F20-16540A48F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73" y="1722766"/>
            <a:ext cx="5143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고용 노동 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8056335" y="1641178"/>
            <a:ext cx="30212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소득 격차 </a:t>
            </a:r>
            <a:endParaRPr lang="en-US" altLang="ko-K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"OECD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국가 중 가장 경제적불평등의 큰 국가 중 하나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라고 지적</a:t>
            </a:r>
            <a:endParaRPr lang="en-US" altLang="ko-K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비정규직의 증가 등의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노동 시장의 양극화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가 주원인</a:t>
            </a:r>
            <a:endParaRPr lang="en-US" altLang="ko-K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OECD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는 고령화의 영향으로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50~65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세의 노동자 계층의 비율이 돌출 되어있는 것이 임금의 왜곡 확대시키고 있다고 지적</a:t>
            </a:r>
            <a:endParaRPr lang="en-US" altLang="ko-K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OECD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국가 중 일본은 한국에 이어 두 번째로 남녀 임금차이가 큰 나라</a:t>
            </a:r>
            <a:endParaRPr lang="ko-KR" alt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4ACC4B-F912-484E-AD79-8D2AC6905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5" y="1872883"/>
            <a:ext cx="7316552" cy="384119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91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고용 노동 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1297935" y="2074694"/>
            <a:ext cx="3491492" cy="378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실업</a:t>
            </a:r>
            <a:endParaRPr lang="en-US" altLang="ko-KR" b="0" i="0" u="none" strike="noStrike" dirty="0">
              <a:solidFill>
                <a:srgbClr val="0563C1"/>
              </a:solidFill>
              <a:effectLst/>
              <a:latin typeface="Arial" panose="020B0604020202020204" pitchFamily="34" charset="0"/>
              <a:hlinkClick r:id="rId7" tooltip="버블 경기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버블경제 붕괴 후의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헤이세이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불황에 의해 취직 빙하기 라는 시대가 찾아 실업이 사회 문제화 되었다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또한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2008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 이후의 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세계금융위기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에 의해 완전 실업률은 전후 최악 수준의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5.0 %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로 악화됐다가 그 후는 완만하게 하락하고있다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5" name="그림 4" descr="표지판이(가) 표시된 사진&#10;&#10;자동 생성된 설명">
            <a:extLst>
              <a:ext uri="{FF2B5EF4-FFF2-40B4-BE49-F238E27FC236}">
                <a16:creationId xmlns:a16="http://schemas.microsoft.com/office/drawing/2014/main" id="{DDCE34C8-C222-4169-8ACF-0B6F98ACE6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44" y="1398955"/>
            <a:ext cx="4447689" cy="47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고용 노동 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1840373" y="1545406"/>
            <a:ext cx="8796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가계 저축율의 급속한 하락</a:t>
            </a:r>
            <a:endParaRPr lang="en-US" altLang="ko-K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소비세 증세에 관한 뛰어 엔화 약세에 따른 가계 부담 증가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주가 상승에 따른 자산 효과</a:t>
            </a:r>
            <a:endParaRPr lang="en-US" altLang="ko-K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특히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1999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년에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5 %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가까이 급격하게 떨어진 이후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5 %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에서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4 %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를 밑도는 장기 하락 추세에 있으며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급속한 고령화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임금 정체에 따른 노동 시장에서 퇴출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워킹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푸어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층 의 급성장이 배경</a:t>
            </a:r>
            <a:endParaRPr lang="ko-KR" alt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 descr="테이블, 앉아있는, 음식, 플레이트이(가) 표시된 사진&#10;&#10;자동 생성된 설명">
            <a:extLst>
              <a:ext uri="{FF2B5EF4-FFF2-40B4-BE49-F238E27FC236}">
                <a16:creationId xmlns:a16="http://schemas.microsoft.com/office/drawing/2014/main" id="{401D5064-082A-4911-BF63-608FAC904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05" y="3299732"/>
            <a:ext cx="7984390" cy="2977512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227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외국인 직접투자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1840373" y="1545406"/>
            <a:ext cx="8796762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일본에서는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1980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년대 이후 대폭적인 규제 완화가 진행되었다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우선 법인세가 크게 평가 절하되어왔다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자본의 자유화는 도쿄의 해외시장화에 결실을 맺었다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E1B943F-6803-4054-840B-B8B84ED05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41" y="2553397"/>
            <a:ext cx="5230987" cy="34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동영상 및 </a:t>
            </a:r>
            <a:r>
              <a:rPr lang="ko-KR" altLang="en-US" sz="44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자료출처</a:t>
            </a:r>
            <a:endParaRPr lang="ko-KR" altLang="en-US" sz="44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7801561" y="1821084"/>
            <a:ext cx="3012142" cy="378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0" i="0" dirty="0">
                <a:effectLst/>
                <a:latin typeface="Roboto"/>
              </a:rPr>
              <a:t>이웃 나라 이야기 </a:t>
            </a:r>
            <a:r>
              <a:rPr lang="en-US" altLang="ko-KR" b="0" i="0" dirty="0">
                <a:effectLst/>
                <a:latin typeface="Roboto"/>
              </a:rPr>
              <a:t>1</a:t>
            </a:r>
            <a:r>
              <a:rPr lang="ko-KR" altLang="en-US" b="0" i="0" dirty="0">
                <a:effectLst/>
                <a:latin typeface="Roboto"/>
              </a:rPr>
              <a:t>부 불패신화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  <a:hlinkClick r:id="rId7"/>
              </a:rPr>
              <a:t>https://youtu.be/hd8iJr80B7g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effectLst/>
                <a:latin typeface="Roboto"/>
              </a:rPr>
              <a:t>이웃 나라 이야기 </a:t>
            </a:r>
            <a:r>
              <a:rPr lang="en-US" altLang="ko-KR" b="0" i="0" dirty="0">
                <a:effectLst/>
                <a:latin typeface="Roboto"/>
              </a:rPr>
              <a:t>2</a:t>
            </a:r>
            <a:r>
              <a:rPr lang="ko-KR" altLang="en-US" b="0" i="0" dirty="0">
                <a:effectLst/>
                <a:latin typeface="Roboto"/>
              </a:rPr>
              <a:t>부 </a:t>
            </a:r>
            <a:r>
              <a:rPr lang="ko-KR" altLang="en-US" b="0" i="0" dirty="0" err="1">
                <a:effectLst/>
                <a:latin typeface="Roboto"/>
              </a:rPr>
              <a:t>필패신화</a:t>
            </a:r>
            <a:endParaRPr lang="en-US" altLang="ko-KR" b="0" i="0" dirty="0">
              <a:effectLst/>
              <a:latin typeface="Roboto"/>
              <a:ea typeface="나눔바른펜" panose="020B05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hlinkClick r:id="rId8"/>
              </a:rPr>
              <a:t>https://www.youtube.com/watch?v=mwLDKou6Y9A&amp;feature=youtu.be</a:t>
            </a:r>
            <a:endParaRPr lang="ko-KR" altLang="en-US" b="0" i="0" dirty="0">
              <a:effectLst/>
              <a:latin typeface="Roboto"/>
            </a:endParaRPr>
          </a:p>
        </p:txBody>
      </p:sp>
      <p:pic>
        <p:nvPicPr>
          <p:cNvPr id="5" name="그림 4" descr="사람, 실외, 사람들, 건물이(가) 표시된 사진&#10;&#10;자동 생성된 설명">
            <a:extLst>
              <a:ext uri="{FF2B5EF4-FFF2-40B4-BE49-F238E27FC236}">
                <a16:creationId xmlns:a16="http://schemas.microsoft.com/office/drawing/2014/main" id="{06754998-90AD-4CBF-BE04-E66ADCBD3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36" y="1634765"/>
            <a:ext cx="5883508" cy="4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3189677" y="314757"/>
            <a:ext cx="581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동영상 및 </a:t>
            </a:r>
            <a:r>
              <a:rPr lang="ko-KR" altLang="en-US" sz="44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자료출처</a:t>
            </a:r>
            <a:endParaRPr lang="ko-KR" altLang="en-US" sz="44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D4F7-CE55-470E-BA0E-8484708E5061}"/>
              </a:ext>
            </a:extLst>
          </p:cNvPr>
          <p:cNvSpPr txBox="1"/>
          <p:nvPr/>
        </p:nvSpPr>
        <p:spPr>
          <a:xfrm>
            <a:off x="1840373" y="1545406"/>
            <a:ext cx="8796762" cy="41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hlinkClick r:id="rId7"/>
              </a:rPr>
              <a:t>https://www.google.co.kr/</a:t>
            </a:r>
            <a:endParaRPr lang="en-US" altLang="ko-KR" dirty="0">
              <a:ea typeface="나눔바른펜" panose="020B05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구글 이미지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b="0" i="0" dirty="0">
              <a:effectLst/>
              <a:latin typeface="Roboto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effectLst/>
                <a:latin typeface="Roboto"/>
              </a:rPr>
              <a:t>이웃 나라 이야기 </a:t>
            </a:r>
            <a:r>
              <a:rPr lang="en-US" altLang="ko-KR" b="0" i="0" dirty="0">
                <a:effectLst/>
                <a:latin typeface="Roboto"/>
              </a:rPr>
              <a:t>1</a:t>
            </a:r>
            <a:r>
              <a:rPr lang="ko-KR" altLang="en-US" b="0" i="0" dirty="0">
                <a:effectLst/>
                <a:latin typeface="Roboto"/>
              </a:rPr>
              <a:t>부 불패신화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  <a:hlinkClick r:id="rId8"/>
              </a:rPr>
              <a:t>https://youtu.be/hd8iJr80B7g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effectLst/>
                <a:latin typeface="Roboto"/>
              </a:rPr>
              <a:t>이웃 나라 이야기 </a:t>
            </a:r>
            <a:r>
              <a:rPr lang="en-US" altLang="ko-KR" b="0" i="0" dirty="0">
                <a:effectLst/>
                <a:latin typeface="Roboto"/>
              </a:rPr>
              <a:t>2</a:t>
            </a:r>
            <a:r>
              <a:rPr lang="ko-KR" altLang="en-US" b="0" i="0" dirty="0">
                <a:effectLst/>
                <a:latin typeface="Roboto"/>
              </a:rPr>
              <a:t>부 </a:t>
            </a:r>
            <a:r>
              <a:rPr lang="ko-KR" altLang="en-US" b="0" i="0" dirty="0" err="1">
                <a:effectLst/>
                <a:latin typeface="Roboto"/>
              </a:rPr>
              <a:t>필패신화</a:t>
            </a:r>
            <a:endParaRPr lang="ko-KR" altLang="en-US" b="0" i="0" dirty="0">
              <a:effectLst/>
              <a:latin typeface="Roboto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https://youtu.be/mwLDKou6Y9A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유튜브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98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702198" y="1990846"/>
            <a:ext cx="10787604" cy="4572316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8" y="0"/>
            <a:ext cx="4251765" cy="2458182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450763" y="2375706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6034221" y="170185"/>
            <a:ext cx="630213" cy="1114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62933" y="2491337"/>
            <a:ext cx="20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경제란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?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854982" y="2375706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7152" y="2491337"/>
            <a:ext cx="226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latin typeface="나눔바른펜" panose="020B0503000000000000" pitchFamily="50" charset="-127"/>
                <a:ea typeface="나눔바른펜" panose="020B0503000000000000" pitchFamily="50" charset="-127"/>
              </a:rPr>
              <a:t>현대의 일본 경제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8259201" y="2375706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1371" y="2491337"/>
            <a:ext cx="20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산업 공동화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6080">
            <a:off x="8649354" y="191972"/>
            <a:ext cx="768702" cy="957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9061">
            <a:off x="10828199" y="371201"/>
            <a:ext cx="808913" cy="784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8515648" y="557307"/>
            <a:ext cx="262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목차</a:t>
            </a:r>
            <a:endParaRPr lang="en-US" altLang="ko-KR" sz="4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r"/>
            <a:r>
              <a:rPr lang="en-US" altLang="ko-KR" sz="3200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Contents</a:t>
            </a:r>
            <a:endParaRPr lang="ko-KR" altLang="en-US" sz="32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4232F2FA-3FFA-49E5-B822-4A0E20388A80}"/>
              </a:ext>
            </a:extLst>
          </p:cNvPr>
          <p:cNvSpPr/>
          <p:nvPr/>
        </p:nvSpPr>
        <p:spPr>
          <a:xfrm>
            <a:off x="1450763" y="3301767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4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434754E-A642-4BD2-961D-84F779933E4D}"/>
              </a:ext>
            </a:extLst>
          </p:cNvPr>
          <p:cNvSpPr txBox="1"/>
          <p:nvPr/>
        </p:nvSpPr>
        <p:spPr>
          <a:xfrm>
            <a:off x="2062933" y="3417398"/>
            <a:ext cx="226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금융 기능의 저하</a:t>
            </a: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475B1D56-38FE-4A6D-94A3-8BD4E86C1A39}"/>
              </a:ext>
            </a:extLst>
          </p:cNvPr>
          <p:cNvSpPr/>
          <p:nvPr/>
        </p:nvSpPr>
        <p:spPr>
          <a:xfrm>
            <a:off x="4854982" y="3301767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5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6D7815-82C7-48B0-9783-CE0572683715}"/>
              </a:ext>
            </a:extLst>
          </p:cNvPr>
          <p:cNvSpPr txBox="1"/>
          <p:nvPr/>
        </p:nvSpPr>
        <p:spPr>
          <a:xfrm>
            <a:off x="5467152" y="3417398"/>
            <a:ext cx="20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기업</a:t>
            </a:r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0F8CDB36-25E3-4012-BC9C-6B5934C7F700}"/>
              </a:ext>
            </a:extLst>
          </p:cNvPr>
          <p:cNvSpPr/>
          <p:nvPr/>
        </p:nvSpPr>
        <p:spPr>
          <a:xfrm>
            <a:off x="8259201" y="3301767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6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516B952-7A54-4B85-AAD2-B0CBDB867566}"/>
              </a:ext>
            </a:extLst>
          </p:cNvPr>
          <p:cNvSpPr txBox="1"/>
          <p:nvPr/>
        </p:nvSpPr>
        <p:spPr>
          <a:xfrm>
            <a:off x="8871371" y="3417398"/>
            <a:ext cx="20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수도의 과밀과 지방의 과소</a:t>
            </a: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B5A43D2D-FEAC-46F0-B063-A063A0E0DC2F}"/>
              </a:ext>
            </a:extLst>
          </p:cNvPr>
          <p:cNvSpPr/>
          <p:nvPr/>
        </p:nvSpPr>
        <p:spPr>
          <a:xfrm>
            <a:off x="1450763" y="4289090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7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739E71C-BC3B-41EF-A500-3D357E1D0A79}"/>
              </a:ext>
            </a:extLst>
          </p:cNvPr>
          <p:cNvSpPr txBox="1"/>
          <p:nvPr/>
        </p:nvSpPr>
        <p:spPr>
          <a:xfrm>
            <a:off x="2062933" y="4404721"/>
            <a:ext cx="20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경제 성장률</a:t>
            </a:r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016CA839-5CA5-4E12-AEC7-8D9B21C9B5AD}"/>
              </a:ext>
            </a:extLst>
          </p:cNvPr>
          <p:cNvSpPr/>
          <p:nvPr/>
        </p:nvSpPr>
        <p:spPr>
          <a:xfrm>
            <a:off x="4854982" y="4289090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8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6A5B7DB-6998-4F80-88DC-14AC9CC6F4F6}"/>
              </a:ext>
            </a:extLst>
          </p:cNvPr>
          <p:cNvSpPr txBox="1"/>
          <p:nvPr/>
        </p:nvSpPr>
        <p:spPr>
          <a:xfrm>
            <a:off x="5467151" y="4404721"/>
            <a:ext cx="270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인당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GDP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순위하락</a:t>
            </a:r>
          </a:p>
        </p:txBody>
      </p:sp>
      <p:sp>
        <p:nvSpPr>
          <p:cNvPr id="105" name="타원 104">
            <a:extLst>
              <a:ext uri="{FF2B5EF4-FFF2-40B4-BE49-F238E27FC236}">
                <a16:creationId xmlns:a16="http://schemas.microsoft.com/office/drawing/2014/main" id="{D84C91DC-5273-4381-8636-F44914A07C56}"/>
              </a:ext>
            </a:extLst>
          </p:cNvPr>
          <p:cNvSpPr/>
          <p:nvPr/>
        </p:nvSpPr>
        <p:spPr>
          <a:xfrm>
            <a:off x="8259201" y="4289090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9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AE2BA60-5E98-4BCD-8CBF-83548FB29629}"/>
              </a:ext>
            </a:extLst>
          </p:cNvPr>
          <p:cNvSpPr txBox="1"/>
          <p:nvPr/>
        </p:nvSpPr>
        <p:spPr>
          <a:xfrm>
            <a:off x="8871370" y="4404721"/>
            <a:ext cx="261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공공 부채의 증가</a:t>
            </a:r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465ED1AC-F70B-4383-89BF-8B3C77D91AB1}"/>
              </a:ext>
            </a:extLst>
          </p:cNvPr>
          <p:cNvSpPr/>
          <p:nvPr/>
        </p:nvSpPr>
        <p:spPr>
          <a:xfrm>
            <a:off x="1450763" y="5276413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10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1E24EF0-9C59-4B83-8EE7-4F9E98046461}"/>
              </a:ext>
            </a:extLst>
          </p:cNvPr>
          <p:cNvSpPr txBox="1"/>
          <p:nvPr/>
        </p:nvSpPr>
        <p:spPr>
          <a:xfrm>
            <a:off x="2062933" y="5392044"/>
            <a:ext cx="20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고용 노동 환경</a:t>
            </a:r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5B7DF4C5-8658-421B-B8BA-83E31C88A3EF}"/>
              </a:ext>
            </a:extLst>
          </p:cNvPr>
          <p:cNvSpPr/>
          <p:nvPr/>
        </p:nvSpPr>
        <p:spPr>
          <a:xfrm>
            <a:off x="4854982" y="5276413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11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4B5D548-F7BB-4062-AF9E-4907322F8473}"/>
              </a:ext>
            </a:extLst>
          </p:cNvPr>
          <p:cNvSpPr txBox="1"/>
          <p:nvPr/>
        </p:nvSpPr>
        <p:spPr>
          <a:xfrm>
            <a:off x="5467152" y="5392044"/>
            <a:ext cx="20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외국인 직접투자</a:t>
            </a:r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CFE34881-B6C8-4A82-844E-D2B6D7110CBA}"/>
              </a:ext>
            </a:extLst>
          </p:cNvPr>
          <p:cNvSpPr/>
          <p:nvPr/>
        </p:nvSpPr>
        <p:spPr>
          <a:xfrm>
            <a:off x="8259201" y="5276413"/>
            <a:ext cx="600594" cy="60059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12</a:t>
            </a:r>
            <a:endParaRPr lang="ko-KR" altLang="en-US" sz="2000" dirty="0">
              <a:solidFill>
                <a:schemeClr val="tx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AE31669-BB1E-4602-87E4-05D3D93D7B64}"/>
              </a:ext>
            </a:extLst>
          </p:cNvPr>
          <p:cNvSpPr txBox="1"/>
          <p:nvPr/>
        </p:nvSpPr>
        <p:spPr>
          <a:xfrm>
            <a:off x="8871370" y="5392044"/>
            <a:ext cx="2477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동영상 및 </a:t>
            </a:r>
            <a:r>
              <a:rPr lang="ko-KR" altLang="en-US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자료출처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60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grpSp>
        <p:nvGrpSpPr>
          <p:cNvPr id="9" name="그룹 8"/>
          <p:cNvGrpSpPr/>
          <p:nvPr/>
        </p:nvGrpSpPr>
        <p:grpSpPr>
          <a:xfrm>
            <a:off x="2483363" y="251943"/>
            <a:ext cx="7170841" cy="5851238"/>
            <a:chOff x="2483363" y="251943"/>
            <a:chExt cx="7170841" cy="58512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6687">
              <a:off x="3318034" y="2265737"/>
              <a:ext cx="1162859" cy="1867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36080">
              <a:off x="7583077" y="1113817"/>
              <a:ext cx="1123810" cy="14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28" y="708485"/>
              <a:ext cx="1400000" cy="1495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598" y="343443"/>
              <a:ext cx="1723810" cy="16571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7933685" y="2326214"/>
              <a:ext cx="780953" cy="15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947">
              <a:off x="3885937" y="1007632"/>
              <a:ext cx="590477" cy="11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769">
              <a:off x="4037838" y="334246"/>
              <a:ext cx="999685" cy="22331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7074124" y="251943"/>
              <a:ext cx="904762" cy="20190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13160">
              <a:off x="3553137" y="3755966"/>
              <a:ext cx="400486" cy="7085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522" y="3482514"/>
              <a:ext cx="811680" cy="780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40702">
              <a:off x="2483363" y="1766086"/>
              <a:ext cx="637822" cy="681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9236924" y="5149850"/>
              <a:ext cx="417280" cy="8294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3133248" y="5057116"/>
              <a:ext cx="399660" cy="8918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7282">
              <a:off x="8976045" y="1843892"/>
              <a:ext cx="326715" cy="641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6294">
              <a:off x="3082991" y="4125952"/>
              <a:ext cx="455800" cy="7319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5235">
              <a:off x="4137763" y="5679179"/>
              <a:ext cx="441060" cy="4240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779">
              <a:off x="8551736" y="655989"/>
              <a:ext cx="566914" cy="544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4128">
              <a:off x="2728193" y="3062173"/>
              <a:ext cx="294163" cy="5776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모서리가 둥근 직사각형 2"/>
          <p:cNvSpPr/>
          <p:nvPr/>
        </p:nvSpPr>
        <p:spPr>
          <a:xfrm>
            <a:off x="3902639" y="1235639"/>
            <a:ext cx="4386723" cy="4386723"/>
          </a:xfrm>
          <a:prstGeom prst="roundRect">
            <a:avLst/>
          </a:prstGeom>
          <a:solidFill>
            <a:schemeClr val="tx1">
              <a:lumMod val="50000"/>
              <a:lumOff val="50000"/>
              <a:alpha val="4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119551" y="1452551"/>
            <a:ext cx="3952898" cy="3952898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3706695" y="1684721"/>
            <a:ext cx="742857" cy="13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494485" y="3998328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40">
            <a:off x="3909317" y="4782813"/>
            <a:ext cx="259609" cy="516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0368">
            <a:off x="7185070" y="5051535"/>
            <a:ext cx="661126" cy="635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093198" y="3005414"/>
            <a:ext cx="396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0417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경제</a:t>
            </a:r>
            <a:r>
              <a:rPr lang="en-US" altLang="ko-KR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’</a:t>
            </a:r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2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란</a:t>
            </a:r>
            <a:r>
              <a:rPr lang="en-US" altLang="ko-KR" sz="2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?</a:t>
            </a:r>
            <a:endParaRPr lang="ko-KR" altLang="en-US" sz="2800" spc="-1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19" y="5444837"/>
            <a:ext cx="8796762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i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경제 </a:t>
            </a:r>
            <a:r>
              <a:rPr lang="ko-KR" altLang="en-US" i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는 </a:t>
            </a:r>
            <a:r>
              <a:rPr lang="ko-KR" altLang="en-US" i="0" strike="noStrike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  <a:hlinkClick r:id="rId4" tooltip="사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사회</a:t>
            </a:r>
            <a:r>
              <a:rPr lang="ko-KR" altLang="en-US" i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 가 생산 활동을 조정하는 시스템 또는 생산 활동을 가리킨다 </a:t>
            </a:r>
            <a:r>
              <a:rPr lang="en-US" altLang="ko-KR" i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.</a:t>
            </a:r>
            <a:endParaRPr lang="en-US" altLang="ko-KR" dirty="0"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F12504-B1E4-4A88-97B2-C09426823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0" y="1362878"/>
            <a:ext cx="7031792" cy="39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spc="-100" dirty="0">
                <a:latin typeface="나눔바른펜" panose="020B0503000000000000" pitchFamily="50" charset="-127"/>
                <a:ea typeface="더페이스샵 잉크립퀴드체" panose="03050503000000000000" pitchFamily="66" charset="-127"/>
              </a:rPr>
              <a:t>현대의 일본 경제</a:t>
            </a:r>
            <a:endParaRPr lang="ko-KR" altLang="en-US" sz="2800" spc="-1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817" y="1765936"/>
            <a:ext cx="3045452" cy="410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산업</a:t>
            </a:r>
            <a:endParaRPr lang="en-US" altLang="ko-KR" sz="32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국내 시장이 크기 때문에 제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차산업이 발달하고 있다 제조업 강하고 가공무역이 번성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특히 산업 기술은 세계 최고 수준이며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많은 분야에서 다른 선진국과 개발도산국에게 규범이 되고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또한 위협이 되기도 한다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82FAE-104A-4AAC-8BC0-A2135AB618CA}"/>
              </a:ext>
            </a:extLst>
          </p:cNvPr>
          <p:cNvSpPr txBox="1"/>
          <p:nvPr/>
        </p:nvSpPr>
        <p:spPr>
          <a:xfrm>
            <a:off x="6681525" y="1765936"/>
            <a:ext cx="2597608" cy="410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무역</a:t>
            </a:r>
            <a:endParaRPr lang="en-US" altLang="ko-KR" sz="32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주요 무역 상대국은 </a:t>
            </a:r>
            <a:r>
              <a:rPr lang="ko-KR" altLang="en-US" b="0" i="0" strike="noStrike" dirty="0">
                <a:effectLst/>
                <a:latin typeface="굴림" panose="020B0600000101010101" pitchFamily="50" charset="-127"/>
                <a:ea typeface="굴림" panose="020B0600000101010101" pitchFamily="50" charset="-127"/>
                <a:hlinkClick r:id="rId4" tooltip="미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미국</a:t>
            </a: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 </a:t>
            </a:r>
            <a:r>
              <a:rPr lang="en-US" altLang="ko-KR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 </a:t>
            </a:r>
            <a:r>
              <a:rPr lang="ko-KR" altLang="en-US" b="0" i="0" strike="noStrike" dirty="0">
                <a:effectLst/>
                <a:latin typeface="굴림" panose="020B0600000101010101" pitchFamily="50" charset="-127"/>
                <a:ea typeface="굴림" panose="020B0600000101010101" pitchFamily="50" charset="-127"/>
                <a:hlinkClick r:id="rId5" tooltip="동아시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동아시아</a:t>
            </a: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 </a:t>
            </a:r>
            <a:r>
              <a:rPr lang="en-US" altLang="ko-KR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 </a:t>
            </a:r>
            <a:r>
              <a:rPr lang="ko-KR" altLang="en-US" b="0" i="0" strike="noStrike" dirty="0">
                <a:effectLst/>
                <a:latin typeface="굴림" panose="020B0600000101010101" pitchFamily="50" charset="-127"/>
                <a:ea typeface="굴림" panose="020B0600000101010101" pitchFamily="50" charset="-127"/>
                <a:hlinkClick r:id="rId6" tooltip="동남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동남아시아</a:t>
            </a: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 </a:t>
            </a:r>
            <a:r>
              <a:rPr lang="en-US" altLang="ko-KR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 </a:t>
            </a:r>
            <a:r>
              <a:rPr lang="ko-KR" altLang="en-US" b="0" i="0" strike="noStrike" dirty="0">
                <a:effectLst/>
                <a:latin typeface="굴림" panose="020B0600000101010101" pitchFamily="50" charset="-127"/>
                <a:ea typeface="굴림" panose="020B0600000101010101" pitchFamily="50" charset="-127"/>
                <a:hlinkClick r:id="rId7" tooltip="유럽 ​​연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유럽 연합</a:t>
            </a: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 </a:t>
            </a:r>
            <a:r>
              <a:rPr lang="en-US" altLang="ko-KR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(EU), </a:t>
            </a:r>
            <a:r>
              <a:rPr lang="ko-KR" altLang="en-US" b="0" i="0" strike="noStrike" dirty="0">
                <a:effectLst/>
                <a:latin typeface="굴림" panose="020B0600000101010101" pitchFamily="50" charset="-127"/>
                <a:ea typeface="굴림" panose="020B0600000101010101" pitchFamily="50" charset="-127"/>
                <a:hlinkClick r:id="rId8" tooltip="사우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사우디 아라비아</a:t>
            </a: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 등이다</a:t>
            </a:r>
            <a:r>
              <a:rPr lang="en-US" altLang="ko-KR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 </a:t>
            </a: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특히 최근에는 </a:t>
            </a:r>
            <a:r>
              <a:rPr lang="ko-KR" altLang="en-US" b="0" i="0" strike="noStrike" dirty="0">
                <a:effectLst/>
                <a:latin typeface="굴림" panose="020B0600000101010101" pitchFamily="50" charset="-127"/>
                <a:ea typeface="굴림" panose="020B0600000101010101" pitchFamily="50" charset="-127"/>
                <a:hlinkClick r:id="rId9" tooltip="중화 인민 공화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중국</a:t>
            </a:r>
            <a:r>
              <a:rPr lang="ko-KR" altLang="en-US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 등의 아시아와의 교역 규모가 급증하고있다</a:t>
            </a:r>
            <a:r>
              <a:rPr lang="en-US" altLang="ko-KR" b="0" i="0" dirty="0"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 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99FB8-B13B-4763-B877-1E2742F6366C}"/>
              </a:ext>
            </a:extLst>
          </p:cNvPr>
          <p:cNvSpPr txBox="1"/>
          <p:nvPr/>
        </p:nvSpPr>
        <p:spPr>
          <a:xfrm>
            <a:off x="9397847" y="1765936"/>
            <a:ext cx="1996521" cy="325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금융</a:t>
            </a:r>
            <a:endParaRPr lang="en-US" altLang="ko-KR" sz="32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일본의 통화 인 엔화는 미국의 달러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유럽 연합의 유로와 함께 국제통화의 일각을 차지하고있다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44720-7408-4551-898C-76794CE24364}"/>
              </a:ext>
            </a:extLst>
          </p:cNvPr>
          <p:cNvSpPr txBox="1"/>
          <p:nvPr/>
        </p:nvSpPr>
        <p:spPr>
          <a:xfrm>
            <a:off x="837040" y="1660093"/>
            <a:ext cx="1996521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천연자원</a:t>
            </a:r>
            <a:endParaRPr lang="en-US" altLang="ko-KR" sz="32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일본은 국토 면적이 작기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때문에지하자원의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부존량은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총량으로 보면 적다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그러나 좁은 면적에 다양한 지하 자원을 생산하고 자원의 박물관이라고도 한다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003B1B5-AC92-4F04-965A-41386008A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6995580" y="1444293"/>
            <a:ext cx="630213" cy="1114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F386FF5-62EF-4B04-903E-046D4D725E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6080">
            <a:off x="3572372" y="1522978"/>
            <a:ext cx="768702" cy="957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768B250-5048-406A-9562-955C67D006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9061">
            <a:off x="9377890" y="1699215"/>
            <a:ext cx="808913" cy="784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13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7" y="1194837"/>
            <a:ext cx="3739234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산업 공동화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876" y="2449493"/>
            <a:ext cx="3190877" cy="17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1980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년대 이후 인건비의 억제 등을 목적으로 생산 거점을 국내에서 해외로 이전하는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공동화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가 심화되고있다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4" name="그림 3" descr="파란색, 표지판, 거리이(가) 표시된 사진&#10;&#10;자동 생성된 설명">
            <a:extLst>
              <a:ext uri="{FF2B5EF4-FFF2-40B4-BE49-F238E27FC236}">
                <a16:creationId xmlns:a16="http://schemas.microsoft.com/office/drawing/2014/main" id="{B01227DE-CEAA-43DA-AB97-1BBEF1074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60" y="1194837"/>
            <a:ext cx="7456970" cy="51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금융 기능의 저하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7749" y="3924648"/>
            <a:ext cx="5196252" cy="128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버블 기의 과잉 대출과 버블 붕괴에 따른 담보 가치의 감소로 은행은 막대한 부실채권을 안고 있기에 이르렀다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4" name="그림 3" descr="장난감, 표지판이(가) 표시된 사진&#10;&#10;자동 생성된 설명">
            <a:extLst>
              <a:ext uri="{FF2B5EF4-FFF2-40B4-BE49-F238E27FC236}">
                <a16:creationId xmlns:a16="http://schemas.microsoft.com/office/drawing/2014/main" id="{03EE82FF-2B50-4783-8EF2-877BF6306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01" y="1543696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3597003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spc="-1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기업</a:t>
            </a:r>
            <a:endParaRPr lang="ko-KR" altLang="en-US" sz="2800" spc="-1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106" y="2227128"/>
            <a:ext cx="3021969" cy="211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일본은 외국에 비해 창업 건수가 적다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원인으로 일본에서는 자금의 조달처가 금융 기관에 한정되기 쉬운 것을 들 수 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4" name="그림 3" descr="시계, 방이(가) 표시된 사진&#10;&#10;자동 생성된 설명">
            <a:extLst>
              <a:ext uri="{FF2B5EF4-FFF2-40B4-BE49-F238E27FC236}">
                <a16:creationId xmlns:a16="http://schemas.microsoft.com/office/drawing/2014/main" id="{4BC449B7-7448-4447-B87B-7001F455B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90" y="1257270"/>
            <a:ext cx="7372696" cy="50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3579073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수도의 과밀과 지방의 과소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1644" y="2039509"/>
            <a:ext cx="2318296" cy="211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전후 고도 경제 성장 시기에 걸쳐 태평양 벨트를 중심으로 한 도시로의 인구 집중이 이어졌다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4" name="그림 3" descr="채색된, 다른, 다채로운, 많은이(가) 표시된 사진&#10;&#10;자동 생성된 설명">
            <a:extLst>
              <a:ext uri="{FF2B5EF4-FFF2-40B4-BE49-F238E27FC236}">
                <a16:creationId xmlns:a16="http://schemas.microsoft.com/office/drawing/2014/main" id="{EF2A9A2A-CFDD-4FBA-BBF7-6089B6505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19" y="1194837"/>
            <a:ext cx="7283567" cy="51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8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경제 성장률</a:t>
            </a:r>
          </a:p>
        </p:txBody>
      </p:sp>
      <p:pic>
        <p:nvPicPr>
          <p:cNvPr id="4" name="그림 3" descr="음식, 그리기이(가) 표시된 사진&#10;&#10;자동 생성된 설명">
            <a:extLst>
              <a:ext uri="{FF2B5EF4-FFF2-40B4-BE49-F238E27FC236}">
                <a16:creationId xmlns:a16="http://schemas.microsoft.com/office/drawing/2014/main" id="{016EE92C-F7A1-48E5-97C1-A4F6D7813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61" y="1287700"/>
            <a:ext cx="6682074" cy="5011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862" y="2227128"/>
            <a:ext cx="708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국내 총생산에서 보면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제조업의 영향이 크다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국내 총지출에서 보면 미국에 비해 수출 비중이 크다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개인소비는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1990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 후반부터 주춤하고있다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54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710</Words>
  <Application>Microsoft Office PowerPoint</Application>
  <PresentationFormat>와이드스크린</PresentationFormat>
  <Paragraphs>98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Roboto</vt:lpstr>
      <vt:lpstr>굴림</vt:lpstr>
      <vt:lpstr>나눔바른펜</vt:lpstr>
      <vt:lpstr>더페이스샵 잉크립퀴드체</vt:lpstr>
      <vt:lpstr>한컴 윤고딕 250</vt:lpstr>
      <vt:lpstr>함초롬바탕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Jung Tae Ho</cp:lastModifiedBy>
  <cp:revision>55</cp:revision>
  <dcterms:created xsi:type="dcterms:W3CDTF">2018-09-20T07:24:13Z</dcterms:created>
  <dcterms:modified xsi:type="dcterms:W3CDTF">2020-09-16T14:26:48Z</dcterms:modified>
</cp:coreProperties>
</file>