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80" r:id="rId5"/>
    <p:sldId id="261" r:id="rId6"/>
    <p:sldId id="282" r:id="rId7"/>
    <p:sldId id="283" r:id="rId8"/>
    <p:sldId id="291" r:id="rId9"/>
    <p:sldId id="284" r:id="rId10"/>
    <p:sldId id="285" r:id="rId11"/>
    <p:sldId id="286" r:id="rId12"/>
    <p:sldId id="287" r:id="rId13"/>
    <p:sldId id="288" r:id="rId14"/>
    <p:sldId id="289" r:id="rId15"/>
    <p:sldId id="293" r:id="rId16"/>
    <p:sldId id="271" r:id="rId17"/>
    <p:sldId id="272" r:id="rId18"/>
    <p:sldId id="273" r:id="rId19"/>
    <p:sldId id="274" r:id="rId20"/>
    <p:sldId id="275" r:id="rId21"/>
    <p:sldId id="29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8" y="26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presProps" Target="presProps.xml"  /><Relationship Id="rId27" Type="http://schemas.openxmlformats.org/officeDocument/2006/relationships/viewProps" Target="viewProps.xml"  /><Relationship Id="rId28" Type="http://schemas.openxmlformats.org/officeDocument/2006/relationships/theme" Target="theme/theme1.xml"  /><Relationship Id="rId29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3.jpeg"  /><Relationship Id="rId4" Type="http://schemas.openxmlformats.org/officeDocument/2006/relationships/image" Target="../media/image8.jpeg"  /><Relationship Id="rId5" Type="http://schemas.openxmlformats.org/officeDocument/2006/relationships/image" Target="../media/image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Relationship Id="rId4" Type="http://schemas.openxmlformats.org/officeDocument/2006/relationships/image" Target="../media/image15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Relationship Id="rId4" Type="http://schemas.openxmlformats.org/officeDocument/2006/relationships/image" Target="../media/image9.png"  /><Relationship Id="rId5" Type="http://schemas.openxmlformats.org/officeDocument/2006/relationships/image" Target="../media/image16.png"  /><Relationship Id="rId6" Type="http://schemas.openxmlformats.org/officeDocument/2006/relationships/image" Target="../media/image1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Relationship Id="rId4" Type="http://schemas.openxmlformats.org/officeDocument/2006/relationships/image" Target="../media/image9.png"  /><Relationship Id="rId5" Type="http://schemas.openxmlformats.org/officeDocument/2006/relationships/image" Target="../media/image18.jpeg"  /><Relationship Id="rId6" Type="http://schemas.openxmlformats.org/officeDocument/2006/relationships/image" Target="../media/image19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20.jpe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Relationship Id="rId4" Type="http://schemas.openxmlformats.org/officeDocument/2006/relationships/image" Target="../media/image2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2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25.jpeg"  /><Relationship Id="rId4" Type="http://schemas.openxmlformats.org/officeDocument/2006/relationships/image" Target="../media/image26.jpeg"  /><Relationship Id="rId5" Type="http://schemas.openxmlformats.org/officeDocument/2006/relationships/image" Target="../media/image2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Relationship Id="rId5" Type="http://schemas.microsoft.com/office/2007/relationships/hdphoto" Target="../embeddings/oleObject1.wdp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25.jpeg"  /><Relationship Id="rId4" Type="http://schemas.openxmlformats.org/officeDocument/2006/relationships/image" Target="../media/image28.jpeg"  /><Relationship Id="rId5" Type="http://schemas.openxmlformats.org/officeDocument/2006/relationships/image" Target="../media/image29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8.jpeg"  /><Relationship Id="rId4" Type="http://schemas.openxmlformats.org/officeDocument/2006/relationships/hyperlink" Target="https://www.youtube.com/watch?v=OntaR3TYv8U&amp;t=203s" TargetMode="External"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hyperlink" Target="https://gakkokyoiku.gakken.co.jp/e_school/hokentaiiku/taiiku_reiwa2/" TargetMode="External" /><Relationship Id="rId11" Type="http://schemas.openxmlformats.org/officeDocument/2006/relationships/hyperlink" Target="https://blog.naver.com/putiikkia/220612668855" TargetMode="External" /><Relationship Id="rId12" Type="http://schemas.openxmlformats.org/officeDocument/2006/relationships/hyperlink" Target="https://blog.naver.com/kansaiuniversity/220977534402" TargetMode="External" /><Relationship Id="rId13" Type="http://schemas.openxmlformats.org/officeDocument/2006/relationships/hyperlink" Target="http://japaninfo.jp/zfeeljp/wasedafes/" TargetMode="External" /><Relationship Id="rId14" Type="http://schemas.openxmlformats.org/officeDocument/2006/relationships/hyperlink" Target="https://blog.naver.com/hi_jhee/221211474917" TargetMode="External"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Relationship Id="rId4" Type="http://schemas.openxmlformats.org/officeDocument/2006/relationships/hyperlink" Target="https://www.aladin.co.kr/shop/wproduct.aspx?ItemId=171198754" TargetMode="External" /><Relationship Id="rId5" Type="http://schemas.openxmlformats.org/officeDocument/2006/relationships/hyperlink" Target="https://www.kyoiku-shuppan.co.jp/2020shou/sansu/index.html" TargetMode="External" /><Relationship Id="rId6" Type="http://schemas.openxmlformats.org/officeDocument/2006/relationships/hyperlink" Target="https://www.nikkama.jp/info/%E5%B0%8F%E5%AD%A6%E6%A0%A1%E7%A4%BE%E4%BC%9A%E7%A7%91%E6%95%99%E7%A7%91%E6%9B%B8%E3%81%AB%E3%80%8C%E3%81%8B%E3%81%BE%E3%81%BC%E3%81%93%E5%B7%A5%E5%A0%B4%E3%80%8D%E3%81%8C%E6%8E%B2%E8%BC%89%E3%81%95/" TargetMode="External" /><Relationship Id="rId7" Type="http://schemas.openxmlformats.org/officeDocument/2006/relationships/hyperlink" Target="https://ten.tokyo-shoseki.co.jp/text/shou_current/rika/" TargetMode="External" /><Relationship Id="rId8" Type="http://schemas.openxmlformats.org/officeDocument/2006/relationships/hyperlink" Target="https://www.nichibun-g.co.jp/textbooks/zuko/" TargetMode="External" /><Relationship Id="rId9" Type="http://schemas.openxmlformats.org/officeDocument/2006/relationships/hyperlink" Target="https://www.amazon.co.jp/%E5%B0%8F%E5%AD%A6%E7%94%9F%E3%81%AE%E9%9F%B3%E6%A5%BD-4-%E4%BB%A4%E5%92%8C2%E5%B9%B4%E5%BA%A6-%E6%96%87%E9%83%A8%E7%A7%91%E5%AD%A6%E7%9C%81%E6%A4%9C%E5%AE%9A%E6%B8%88%E6%95%99%E7%A7%91%E6%9B%B8-%E5%B0%8F%E5%AD%A6%E6%A0%A1%E9%9F%B3%E6%A5%BD%E7%A7%91%E7%94%A8/dp/4877888195" TargetMode="External"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4.jpeg"  /><Relationship Id="rId4" Type="http://schemas.openxmlformats.org/officeDocument/2006/relationships/hyperlink" Target="https://smartstore.naver.com/tigerbook/products/5364311274?NaPm=ct%3Dkmxc64a8%7Cci%3D27c0c5c37eb15778fe5f8326e0f2db83819f3768%7Ctr%3Dimg%7Csn%3D3067498%7Chk%3Dc6b50e304140a1c1285ec00c1cefa4375d721e30" TargetMode="External" /><Relationship Id="rId5" Type="http://schemas.openxmlformats.org/officeDocument/2006/relationships/hyperlink" Target="https://smartstore.naver.com/tigerbook/products/5369375626?NaPm=ct%3Dkmxc7308%7Cci%3D564a863bee24d304d4ba69b5d5d05c141d8e260b%7Ctr%3Dimg%7Csn%3D3067498%7Chk%3D629e5bedc8da5593f04d39c0078bfc225c4a1ac2" TargetMode="External" /><Relationship Id="rId6" Type="http://schemas.openxmlformats.org/officeDocument/2006/relationships/hyperlink" Target="https://smartstore.naver.com/tigerbook/products/5364296206?NaPm=ct%3Dkmxc7rp4%7Cci%3Dda6d73a38579f4fdcb0e9e33760178f202f00f6c%7Ctr%3Dimg%7Csn%3D3067498%7Chk%3Dee0e8b7f251e4a8612883a3447c6e6680ab43b4f" TargetMode="External" /><Relationship Id="rId7" Type="http://schemas.openxmlformats.org/officeDocument/2006/relationships/hyperlink" Target="https://smartstore.naver.com/elite2000/products/651913417?NaPm=ct%3Dkmxc8r6w%7Cci%3D7370119e7fd376d4f908944453cfa785eee40b21%7Ctr%3Dimg%7Csn%3D181455%7Chk%3D658e83dcb825dde8d6f9e843832b47e70544c756" TargetMode="External" /><Relationship Id="rId8" Type="http://schemas.openxmlformats.org/officeDocument/2006/relationships/hyperlink" Target="https://news.unn.net/news/articleView.html?idxno=134834" TargetMode="External"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4.jpeg"  /><Relationship Id="rId3" Type="http://schemas.openxmlformats.org/officeDocument/2006/relationships/image" Target="../media/image30.jpeg"  /><Relationship Id="rId4" Type="http://schemas.openxmlformats.org/officeDocument/2006/relationships/image" Target="../media/image3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8.jpeg"  /><Relationship Id="rId4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0.jpeg"  /><Relationship Id="rId4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2.jpeg"  /><Relationship Id="rId4" Type="http://schemas.openxmlformats.org/officeDocument/2006/relationships/image" Target="../media/image8.jpeg"  /><Relationship Id="rId5" Type="http://schemas.openxmlformats.org/officeDocument/2006/relationships/image" Target="../media/image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6100" y="1549400"/>
            <a:ext cx="8039100" cy="1600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67300" y="5372100"/>
            <a:ext cx="3937000" cy="1371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1917700"/>
            <a:ext cx="4533900" cy="7747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6100"/>
              </a:lnSpc>
              <a:defRPr/>
            </a:pPr>
            <a:r>
              <a:rPr lang="en-US" altLang="zh-CN" sz="4802">
                <a:solidFill>
                  <a:srgbClr val="0d0d0d"/>
                </a:solidFill>
                <a:latin typeface="맑은 고딕"/>
                <a:cs typeface="맑은 고딕"/>
              </a:rPr>
              <a:t>일본의</a:t>
            </a:r>
            <a:r>
              <a:rPr lang="en-US" altLang="zh-CN" sz="4802">
                <a:latin typeface="Times New Roman"/>
                <a:cs typeface="Times New Roman"/>
              </a:rPr>
              <a:t> </a:t>
            </a:r>
            <a:r>
              <a:rPr lang="en-US" altLang="zh-CN" sz="4802">
                <a:solidFill>
                  <a:srgbClr val="0d0d0d"/>
                </a:solidFill>
                <a:latin typeface="맑은 고딕"/>
                <a:cs typeface="맑은 고딕"/>
              </a:rPr>
              <a:t>학교</a:t>
            </a:r>
            <a:r>
              <a:rPr lang="en-US" altLang="zh-CN" sz="4802">
                <a:latin typeface="Times New Roman"/>
                <a:cs typeface="Times New Roman"/>
              </a:rPr>
              <a:t> </a:t>
            </a:r>
            <a:r>
              <a:rPr lang="en-US" altLang="zh-CN" sz="4802">
                <a:solidFill>
                  <a:srgbClr val="0d0d0d"/>
                </a:solidFill>
                <a:latin typeface="맑은 고딕"/>
                <a:cs typeface="맑은 고딕"/>
              </a:rPr>
              <a:t>생활</a:t>
            </a:r>
            <a:endParaRPr lang="en-US" altLang="zh-CN" sz="4802">
              <a:solidFill>
                <a:srgbClr val="0d0d0d"/>
              </a:solidFill>
              <a:latin typeface="맑은 고딕"/>
              <a:cs typeface="맑은 고딕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981700" y="5791200"/>
            <a:ext cx="2257425" cy="4552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en-US" altLang="zh-CN" sz="24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altLang="ko-KR" sz="2400">
                <a:solidFill>
                  <a:srgbClr val="000000"/>
                </a:solidFill>
                <a:latin typeface="Calibri"/>
                <a:cs typeface="Calibri"/>
              </a:rPr>
              <a:t>#0</a:t>
            </a:r>
            <a:r>
              <a:rPr lang="en-US" altLang="zh-CN" sz="2400">
                <a:solidFill>
                  <a:srgbClr val="000000"/>
                </a:solidFill>
                <a:latin typeface="Calibri"/>
                <a:cs typeface="Calibri"/>
              </a:rPr>
              <a:t>019</a:t>
            </a:r>
            <a:r>
              <a:rPr lang="en-US" altLang="ko-KR" sz="2400">
                <a:solidFill>
                  <a:srgbClr val="000000"/>
                </a:solidFill>
                <a:latin typeface="Calibri"/>
                <a:cs typeface="Calibri"/>
              </a:rPr>
              <a:t>#4</a:t>
            </a:r>
            <a:r>
              <a:rPr lang="en-US" altLang="zh-CN" sz="2400">
                <a:latin typeface="Times New Roman"/>
                <a:cs typeface="Times New Roman"/>
              </a:rPr>
              <a:t> </a:t>
            </a:r>
            <a:r>
              <a:rPr lang="ko-KR" altLang="en-US" sz="2400">
                <a:latin typeface="Times New Roman"/>
                <a:cs typeface="Times New Roman"/>
              </a:rPr>
              <a:t>임시현</a:t>
            </a:r>
            <a:endParaRPr lang="ko-KR" altLang="en-US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4F175B2-9ABE-49E5-B452-FB7CF332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3213100"/>
            <a:ext cx="5486400" cy="167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900" y="1473200"/>
            <a:ext cx="222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교과서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9500" y="5664200"/>
            <a:ext cx="4025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영어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C520E-E082-4705-BDE7-EAF795FA4C88}"/>
              </a:ext>
            </a:extLst>
          </p:cNvPr>
          <p:cNvSpPr txBox="1"/>
          <p:nvPr/>
        </p:nvSpPr>
        <p:spPr>
          <a:xfrm>
            <a:off x="0" y="1503"/>
            <a:ext cx="9180512" cy="923330"/>
          </a:xfrm>
          <a:prstGeom prst="rect">
            <a:avLst/>
          </a:prstGeom>
          <a:blipFill dpi="0" rotWithShape="1">
            <a:blip r:embed="rId4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  <a:endParaRPr lang="ko-KR" altLang="en-US" sz="5400" dirty="0">
              <a:effectLst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2307528-7680-46F1-BB5C-954CDCB25F27}"/>
              </a:ext>
            </a:extLst>
          </p:cNvPr>
          <p:cNvSpPr txBox="1"/>
          <p:nvPr/>
        </p:nvSpPr>
        <p:spPr>
          <a:xfrm>
            <a:off x="2971800" y="48533"/>
            <a:ext cx="35814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필수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교과목</a:t>
            </a:r>
          </a:p>
        </p:txBody>
      </p:sp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47FB504A-7013-405B-A450-8F8832EC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1572822" flipV="1">
            <a:off x="610676" y="5711490"/>
            <a:ext cx="416789" cy="27371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223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914EE82-DAC4-474B-A145-94D29324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64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100" y="3733800"/>
            <a:ext cx="3098800" cy="259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43100" y="0"/>
            <a:ext cx="52070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2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초등학교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소학교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1320800"/>
            <a:ext cx="196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소학교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2438400"/>
            <a:ext cx="2260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나이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6~7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세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입학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" y="3263900"/>
            <a:ext cx="2374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3873500"/>
            <a:ext cx="4191000" cy="85090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3:00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또는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토요일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</a:t>
            </a:r>
            <a:r>
              <a:rPr lang="en-US" altLang="ko-KR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:00</a:t>
            </a:r>
            <a:r>
              <a:rPr lang="ko-KR" altLang="en-US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까지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수업</a:t>
            </a:r>
          </a:p>
        </p:txBody>
      </p:sp>
    </p:spTree>
    <p:extLst>
      <p:ext uri="{BB962C8B-B14F-4D97-AF65-F5344CB8AC3E}">
        <p14:creationId xmlns:p14="http://schemas.microsoft.com/office/powerpoint/2010/main" val="13212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A6D2C22-5023-4F9B-BF6D-54C90DCE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45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17900" y="0"/>
            <a:ext cx="20574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2900" y="1320800"/>
            <a:ext cx="196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2438400"/>
            <a:ext cx="195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나이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13~15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3263900"/>
            <a:ext cx="2057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16000" y="3860800"/>
            <a:ext cx="2933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(6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4406900"/>
            <a:ext cx="3848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방과후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다양한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서클활동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900" y="5410200"/>
            <a:ext cx="115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필수교과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28700" y="5918200"/>
            <a:ext cx="43434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01600" algn="l"/>
              </a:tabLst>
            </a:pP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물리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생물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보건체육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가정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도덕</a:t>
            </a:r>
          </a:p>
        </p:txBody>
      </p:sp>
    </p:spTree>
    <p:extLst>
      <p:ext uri="{BB962C8B-B14F-4D97-AF65-F5344CB8AC3E}">
        <p14:creationId xmlns:p14="http://schemas.microsoft.com/office/powerpoint/2010/main" val="22449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A3A27C0-7582-4B62-AE15-76CE98C6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69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0" y="25400"/>
            <a:ext cx="2743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2900" y="1320800"/>
            <a:ext cx="2286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2438400"/>
            <a:ext cx="195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나이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16~18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3263900"/>
            <a:ext cx="2057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16000" y="3860800"/>
            <a:ext cx="3136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(6/7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4406900"/>
            <a:ext cx="3848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방과후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다양한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써클활동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900" y="5410200"/>
            <a:ext cx="115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필수교과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28700" y="5918200"/>
            <a:ext cx="43434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01600" algn="l"/>
              </a:tabLst>
            </a:pP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물리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생물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보건체육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가정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도덕</a:t>
            </a:r>
          </a:p>
        </p:txBody>
      </p:sp>
    </p:spTree>
    <p:extLst>
      <p:ext uri="{BB962C8B-B14F-4D97-AF65-F5344CB8AC3E}">
        <p14:creationId xmlns:p14="http://schemas.microsoft.com/office/powerpoint/2010/main" val="31347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BCD7EBA-96AF-4BF8-A7A6-D527CE61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3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" y="25400"/>
            <a:ext cx="61976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800"/>
              </a:lnSpc>
              <a:tabLst>
                <a:tab pos="2222500" algn="l"/>
              </a:tabLst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2438400"/>
            <a:ext cx="876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92300" y="2476500"/>
            <a:ext cx="153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54200" y="5410200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184900" y="5334000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D2F06A5E-CE82-49E2-9F32-BA484AEA5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1347355" y="2467837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1608FD1-DB6F-4882-BBE1-208B6E2BB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87" y="3276600"/>
            <a:ext cx="3722440" cy="200107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C41593-3C59-498C-BAF1-581AFB25D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474" y="3276600"/>
            <a:ext cx="3586526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0250276-EE2B-4377-B758-651B2E1D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7" y="103187"/>
            <a:ext cx="9126538" cy="675481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" y="25400"/>
            <a:ext cx="6197600" cy="170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400"/>
              </a:lnSpc>
              <a:tabLst>
                <a:tab pos="2222500" algn="l"/>
              </a:tabLst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" y="2400300"/>
            <a:ext cx="876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54200" y="2425700"/>
            <a:ext cx="153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pic>
        <p:nvPicPr>
          <p:cNvPr id="16" name="_x281766016" descr="cif00001">
            <a:extLst>
              <a:ext uri="{FF2B5EF4-FFF2-40B4-BE49-F238E27FC236}">
                <a16:creationId xmlns:a16="http://schemas.microsoft.com/office/drawing/2014/main" id="{B2E4B11A-5E4F-4EA9-A627-D29F9875A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1347355" y="2440044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71F1FC0-77E4-4F09-A6D5-8D0B91ED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3365500"/>
            <a:ext cx="2146300" cy="3022600"/>
          </a:xfrm>
          <a:prstGeom prst="rect">
            <a:avLst/>
          </a:prstGeom>
          <a:noFill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0FD2F80-FCB3-45AC-AB9B-6452528E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3365500"/>
            <a:ext cx="2146300" cy="3022600"/>
          </a:xfrm>
          <a:prstGeom prst="rect">
            <a:avLst/>
          </a:prstGeom>
          <a:noFill/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5FD6445C-E959-4F4E-9C69-D813149B7920}"/>
              </a:ext>
            </a:extLst>
          </p:cNvPr>
          <p:cNvSpPr txBox="1"/>
          <p:nvPr/>
        </p:nvSpPr>
        <p:spPr>
          <a:xfrm>
            <a:off x="1974850" y="3012882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A6DBD21-1AAB-42AA-A907-2AF98DC5ADB6}"/>
              </a:ext>
            </a:extLst>
          </p:cNvPr>
          <p:cNvSpPr txBox="1"/>
          <p:nvPr/>
        </p:nvSpPr>
        <p:spPr>
          <a:xfrm>
            <a:off x="6134100" y="3000716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5CF4328-B9A3-4956-969B-5AB567036813}"/>
              </a:ext>
            </a:extLst>
          </p:cNvPr>
          <p:cNvSpPr txBox="1"/>
          <p:nvPr/>
        </p:nvSpPr>
        <p:spPr>
          <a:xfrm>
            <a:off x="6004300" y="3480593"/>
            <a:ext cx="907300" cy="26401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밴드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합창단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드라마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문학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ko-KR" altLang="en-US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꽃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꽂이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다도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서예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EEF4A-9491-45D8-A169-3513665203A1}"/>
              </a:ext>
            </a:extLst>
          </p:cNvPr>
          <p:cNvSpPr txBox="1"/>
          <p:nvPr/>
        </p:nvSpPr>
        <p:spPr>
          <a:xfrm>
            <a:off x="2929235" y="3480593"/>
            <a:ext cx="461665" cy="2767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36FBA23A-980A-4DFA-AE34-F34B01EE9DB8}"/>
              </a:ext>
            </a:extLst>
          </p:cNvPr>
          <p:cNvSpPr txBox="1"/>
          <p:nvPr/>
        </p:nvSpPr>
        <p:spPr>
          <a:xfrm>
            <a:off x="1853688" y="3287823"/>
            <a:ext cx="1090042" cy="27841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  <a:tab pos="190500" algn="l"/>
              </a:tabLst>
            </a:pPr>
            <a:r>
              <a:rPr lang="en-US" altLang="zh-CN" dirty="0"/>
              <a:t>	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야구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배구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농구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육상경기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수영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유도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검도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5501460-DBE2-44B5-BDA8-59280D78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64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2700" y="0"/>
            <a:ext cx="39751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1320800"/>
            <a:ext cx="939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60500" y="5232400"/>
            <a:ext cx="1892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체험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84900" y="5219700"/>
            <a:ext cx="149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공연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859BB37-02F1-439C-82AA-BE343BCF2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971802"/>
            <a:ext cx="3676650" cy="215077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A7E3779-FD68-411B-8678-90AF58FE6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971801"/>
            <a:ext cx="3729037" cy="215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01092E3-C1CE-4455-B61C-A2DD81F9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1"/>
            <a:ext cx="9144000" cy="63119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098800"/>
            <a:ext cx="4102100" cy="250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76200"/>
            <a:ext cx="5232400" cy="513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	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52400" algn="l"/>
                <a:tab pos="3175000" algn="l"/>
              </a:tabLst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152400" algn="l"/>
                <a:tab pos="31750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개강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4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>
                <a:tab pos="152400" algn="l"/>
                <a:tab pos="31750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학교생활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시간표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점심시간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존재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대학성적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관리보다는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동아리활동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대부분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아르바이트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15000" y="5638800"/>
            <a:ext cx="2222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&lt;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간사이대학교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A0A3393-2681-4A95-A39D-09C513E6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4007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69285"/>
              </p:ext>
            </p:extLst>
          </p:nvPr>
        </p:nvGraphicFramePr>
        <p:xfrm>
          <a:off x="208635" y="2588387"/>
          <a:ext cx="8690253" cy="3930357"/>
        </p:xfrm>
        <a:graphic>
          <a:graphicData uri="http://schemas.openxmlformats.org/drawingml/2006/table">
            <a:tbl>
              <a:tblPr/>
              <a:tblGrid>
                <a:gridCol w="164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C0504D"/>
                      </a:solidFill>
                      <a:prstDash val="soli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C0504D"/>
                      </a:solidFill>
                      <a:prstDash val="soli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한국</a:t>
                      </a:r>
                      <a:endParaRPr lang="zh-CN" altLang="en-US" sz="1802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일본</a:t>
                      </a:r>
                      <a:endParaRPr lang="zh-CN" altLang="en-US" sz="1802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C0504D"/>
                      </a:solidFill>
                      <a:prstDash val="soli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3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차이점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·명칭:대동제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·행사일＂5월”,평일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아이돌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,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가수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·먹거리장터,</a:t>
                      </a:r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Segoe UI Emoji" pitchFamily="18" charset="0"/>
                          <a:cs typeface="Segoe UI Emoji" pitchFamily="18" charset="0"/>
                        </a:rPr>
                        <a:t>🍻</a:t>
                      </a:r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–밤늦게까지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·관람제한X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·술O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·명칭:대학제(大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새굴림" pitchFamily="18" charset="0"/>
                          <a:cs typeface="새굴림" pitchFamily="18" charset="0"/>
                        </a:rPr>
                        <a:t>学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祭)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·행사일“10월”,주말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배우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, 만담꾼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,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개그맨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·먹거리장터–오후5시쯤까지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·관람제한O–입장권구매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·술X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공통점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·먹거리장터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·공연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1600" y="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8300" y="1270000"/>
            <a:ext cx="308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D0B985F-7E90-4B9C-B37A-855DDADA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6248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2578100"/>
            <a:ext cx="4114800" cy="3086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2578100"/>
            <a:ext cx="4279900" cy="303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11600" y="-3810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8300" y="1270000"/>
            <a:ext cx="308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95400" y="5753100"/>
            <a:ext cx="2463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연세대학교</a:t>
            </a:r>
            <a:r>
              <a:rPr lang="en-US" altLang="zh-CN" sz="17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아카라카</a:t>
            </a:r>
            <a:r>
              <a:rPr lang="en-US" altLang="zh-CN" sz="17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83300" y="5702300"/>
            <a:ext cx="1562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숭실대학교</a:t>
            </a:r>
            <a:r>
              <a:rPr lang="en-US" altLang="zh-CN" sz="17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46BCADF-0D22-4769-873A-2AB4BE4E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381000"/>
            <a:ext cx="4965700" cy="102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59200" y="355600"/>
            <a:ext cx="1524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700"/>
              </a:lnSpc>
              <a:tabLst/>
            </a:pPr>
            <a:r>
              <a:rPr lang="en-US" altLang="zh-CN" sz="6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목차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29100" y="2489200"/>
            <a:ext cx="30734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98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4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4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40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38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3)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일본학교의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40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4)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한국학교의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pic>
        <p:nvPicPr>
          <p:cNvPr id="9" name="_x164776128" descr="cif00001">
            <a:extLst>
              <a:ext uri="{FF2B5EF4-FFF2-40B4-BE49-F238E27FC236}">
                <a16:creationId xmlns:a16="http://schemas.microsoft.com/office/drawing/2014/main" id="{EC672FC8-3DD5-473E-9A6A-B317A7A02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1138" y="2348880"/>
            <a:ext cx="2760662" cy="337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BEE9F2F-FACA-4581-B831-C7F71781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1"/>
            <a:ext cx="9144000" cy="6324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2222500"/>
            <a:ext cx="3975100" cy="3086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22500"/>
            <a:ext cx="3975100" cy="308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11600" y="-3810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8300" y="1270000"/>
            <a:ext cx="308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19200" y="5384800"/>
            <a:ext cx="2070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먹거리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장터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02300" y="5384800"/>
            <a:ext cx="2032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동아리공연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38CF81-A43F-4DB4-BC9E-D9B1FE603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1C5AFE-AB23-41C2-AB82-2BB2C2CEB896}"/>
              </a:ext>
            </a:extLst>
          </p:cNvPr>
          <p:cNvSpPr txBox="1"/>
          <p:nvPr/>
        </p:nvSpPr>
        <p:spPr>
          <a:xfrm>
            <a:off x="1907704" y="2967335"/>
            <a:ext cx="5544616" cy="646331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dirty="0">
              <a:effectLst/>
            </a:endParaRPr>
          </a:p>
          <a:p>
            <a:pPr lvl="0">
              <a:defRPr/>
            </a:pPr>
            <a:endParaRPr lang="ko-KR" altLang="en-US" dirty="0">
              <a:effectLst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1579A59-D024-4840-8628-287059E4F4EB}"/>
              </a:ext>
            </a:extLst>
          </p:cNvPr>
          <p:cNvSpPr txBox="1"/>
          <p:nvPr/>
        </p:nvSpPr>
        <p:spPr>
          <a:xfrm>
            <a:off x="2057400" y="3152001"/>
            <a:ext cx="5075172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https://www.youtube.com/watch?v=OntaR3TYv8U&amp;t=203s</a:t>
            </a:r>
            <a:endParaRPr lang="en-US" altLang="zh-CN" sz="15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800"/>
              </a:lnSpc>
              <a:tabLst/>
            </a:pPr>
            <a:endParaRPr lang="en-US" altLang="zh-CN" sz="15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C6F1C2CD-526B-4FE1-A415-86E7094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9144000" cy="639470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8640" y="1573529"/>
            <a:ext cx="3735323" cy="6096"/>
          </a:xfrm>
          <a:custGeom>
            <a:avLst/>
            <a:gdLst>
              <a:gd name="connsiteX0" fmla="*/ 0 w 3735323"/>
              <a:gd name="connsiteY0" fmla="*/ 0 h 6096"/>
              <a:gd name="connsiteX1" fmla="*/ 1867662 w 3735323"/>
              <a:gd name="connsiteY1" fmla="*/ 0 h 6096"/>
              <a:gd name="connsiteX2" fmla="*/ 3735323 w 3735323"/>
              <a:gd name="connsiteY2" fmla="*/ 0 h 6096"/>
              <a:gd name="connsiteX3" fmla="*/ 3735323 w 3735323"/>
              <a:gd name="connsiteY3" fmla="*/ 6096 h 6096"/>
              <a:gd name="connsiteX4" fmla="*/ 1867662 w 3735323"/>
              <a:gd name="connsiteY4" fmla="*/ 6096 h 6096"/>
              <a:gd name="connsiteX5" fmla="*/ 0 w 3735323"/>
              <a:gd name="connsiteY5" fmla="*/ 6096 h 6096"/>
              <a:gd name="connsiteX6" fmla="*/ 0 w 3735323"/>
              <a:gd name="connsiteY6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735323" h="6096">
                <a:moveTo>
                  <a:pt x="0" y="0"/>
                </a:moveTo>
                <a:lnTo>
                  <a:pt x="1867662" y="0"/>
                </a:lnTo>
                <a:lnTo>
                  <a:pt x="3735323" y="0"/>
                </a:lnTo>
                <a:lnTo>
                  <a:pt x="3735323" y="6096"/>
                </a:lnTo>
                <a:lnTo>
                  <a:pt x="1867662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8640" y="2032254"/>
            <a:ext cx="3822192" cy="6095"/>
          </a:xfrm>
          <a:custGeom>
            <a:avLst/>
            <a:gdLst>
              <a:gd name="connsiteX0" fmla="*/ 0 w 3822192"/>
              <a:gd name="connsiteY0" fmla="*/ 0 h 6095"/>
              <a:gd name="connsiteX1" fmla="*/ 1911096 w 3822192"/>
              <a:gd name="connsiteY1" fmla="*/ 0 h 6095"/>
              <a:gd name="connsiteX2" fmla="*/ 3822192 w 3822192"/>
              <a:gd name="connsiteY2" fmla="*/ 0 h 6095"/>
              <a:gd name="connsiteX3" fmla="*/ 3822192 w 3822192"/>
              <a:gd name="connsiteY3" fmla="*/ 6095 h 6095"/>
              <a:gd name="connsiteX4" fmla="*/ 1911096 w 3822192"/>
              <a:gd name="connsiteY4" fmla="*/ 6095 h 6095"/>
              <a:gd name="connsiteX5" fmla="*/ 0 w 3822192"/>
              <a:gd name="connsiteY5" fmla="*/ 6095 h 6095"/>
              <a:gd name="connsiteX6" fmla="*/ 0 w 3822192"/>
              <a:gd name="connsiteY6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22192" h="6095">
                <a:moveTo>
                  <a:pt x="0" y="0"/>
                </a:moveTo>
                <a:lnTo>
                  <a:pt x="1911096" y="0"/>
                </a:lnTo>
                <a:lnTo>
                  <a:pt x="3822192" y="0"/>
                </a:lnTo>
                <a:lnTo>
                  <a:pt x="3822192" y="6095"/>
                </a:lnTo>
                <a:lnTo>
                  <a:pt x="191109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8640" y="2489454"/>
            <a:ext cx="5748528" cy="6095"/>
          </a:xfrm>
          <a:custGeom>
            <a:avLst/>
            <a:gdLst>
              <a:gd name="connsiteX0" fmla="*/ 0 w 5748528"/>
              <a:gd name="connsiteY0" fmla="*/ 0 h 6095"/>
              <a:gd name="connsiteX1" fmla="*/ 1916176 w 5748528"/>
              <a:gd name="connsiteY1" fmla="*/ 0 h 6095"/>
              <a:gd name="connsiteX2" fmla="*/ 3832351 w 5748528"/>
              <a:gd name="connsiteY2" fmla="*/ 0 h 6095"/>
              <a:gd name="connsiteX3" fmla="*/ 5748528 w 5748528"/>
              <a:gd name="connsiteY3" fmla="*/ 0 h 6095"/>
              <a:gd name="connsiteX4" fmla="*/ 5748528 w 5748528"/>
              <a:gd name="connsiteY4" fmla="*/ 6095 h 6095"/>
              <a:gd name="connsiteX5" fmla="*/ 3832351 w 5748528"/>
              <a:gd name="connsiteY5" fmla="*/ 6095 h 6095"/>
              <a:gd name="connsiteX6" fmla="*/ 1916176 w 5748528"/>
              <a:gd name="connsiteY6" fmla="*/ 6095 h 6095"/>
              <a:gd name="connsiteX7" fmla="*/ 0 w 5748528"/>
              <a:gd name="connsiteY7" fmla="*/ 6095 h 6095"/>
              <a:gd name="connsiteX8" fmla="*/ 0 w 5748528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48528" h="6095">
                <a:moveTo>
                  <a:pt x="0" y="0"/>
                </a:moveTo>
                <a:lnTo>
                  <a:pt x="1916176" y="0"/>
                </a:lnTo>
                <a:lnTo>
                  <a:pt x="3832351" y="0"/>
                </a:lnTo>
                <a:lnTo>
                  <a:pt x="5748528" y="0"/>
                </a:lnTo>
                <a:lnTo>
                  <a:pt x="5748528" y="6095"/>
                </a:lnTo>
                <a:lnTo>
                  <a:pt x="3832351" y="6095"/>
                </a:lnTo>
                <a:lnTo>
                  <a:pt x="191617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2794254"/>
            <a:ext cx="4837175" cy="6095"/>
          </a:xfrm>
          <a:custGeom>
            <a:avLst/>
            <a:gdLst>
              <a:gd name="connsiteX0" fmla="*/ 0 w 4837175"/>
              <a:gd name="connsiteY0" fmla="*/ 0 h 6095"/>
              <a:gd name="connsiteX1" fmla="*/ 1612392 w 4837175"/>
              <a:gd name="connsiteY1" fmla="*/ 0 h 6095"/>
              <a:gd name="connsiteX2" fmla="*/ 3224784 w 4837175"/>
              <a:gd name="connsiteY2" fmla="*/ 0 h 6095"/>
              <a:gd name="connsiteX3" fmla="*/ 4837175 w 4837175"/>
              <a:gd name="connsiteY3" fmla="*/ 0 h 6095"/>
              <a:gd name="connsiteX4" fmla="*/ 4837175 w 4837175"/>
              <a:gd name="connsiteY4" fmla="*/ 6095 h 6095"/>
              <a:gd name="connsiteX5" fmla="*/ 3224784 w 4837175"/>
              <a:gd name="connsiteY5" fmla="*/ 6095 h 6095"/>
              <a:gd name="connsiteX6" fmla="*/ 1612392 w 4837175"/>
              <a:gd name="connsiteY6" fmla="*/ 6095 h 6095"/>
              <a:gd name="connsiteX7" fmla="*/ 0 w 4837175"/>
              <a:gd name="connsiteY7" fmla="*/ 6095 h 6095"/>
              <a:gd name="connsiteX8" fmla="*/ 0 w 4837175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837175" h="6095">
                <a:moveTo>
                  <a:pt x="0" y="0"/>
                </a:moveTo>
                <a:lnTo>
                  <a:pt x="1612392" y="0"/>
                </a:lnTo>
                <a:lnTo>
                  <a:pt x="3224784" y="0"/>
                </a:lnTo>
                <a:lnTo>
                  <a:pt x="4837175" y="0"/>
                </a:lnTo>
                <a:lnTo>
                  <a:pt x="4837175" y="6095"/>
                </a:lnTo>
                <a:lnTo>
                  <a:pt x="3224784" y="6095"/>
                </a:lnTo>
                <a:lnTo>
                  <a:pt x="1612392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8640" y="3251454"/>
            <a:ext cx="2857500" cy="6095"/>
          </a:xfrm>
          <a:custGeom>
            <a:avLst/>
            <a:gdLst>
              <a:gd name="connsiteX0" fmla="*/ 0 w 2857500"/>
              <a:gd name="connsiteY0" fmla="*/ 0 h 6095"/>
              <a:gd name="connsiteX1" fmla="*/ 1428750 w 2857500"/>
              <a:gd name="connsiteY1" fmla="*/ 0 h 6095"/>
              <a:gd name="connsiteX2" fmla="*/ 2857500 w 2857500"/>
              <a:gd name="connsiteY2" fmla="*/ 0 h 6095"/>
              <a:gd name="connsiteX3" fmla="*/ 2857500 w 2857500"/>
              <a:gd name="connsiteY3" fmla="*/ 6095 h 6095"/>
              <a:gd name="connsiteX4" fmla="*/ 1428750 w 2857500"/>
              <a:gd name="connsiteY4" fmla="*/ 6095 h 6095"/>
              <a:gd name="connsiteX5" fmla="*/ 0 w 2857500"/>
              <a:gd name="connsiteY5" fmla="*/ 6095 h 6095"/>
              <a:gd name="connsiteX6" fmla="*/ 0 w 2857500"/>
              <a:gd name="connsiteY6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57500" h="6095">
                <a:moveTo>
                  <a:pt x="0" y="0"/>
                </a:moveTo>
                <a:lnTo>
                  <a:pt x="1428750" y="0"/>
                </a:lnTo>
                <a:lnTo>
                  <a:pt x="2857500" y="0"/>
                </a:lnTo>
                <a:lnTo>
                  <a:pt x="2857500" y="6095"/>
                </a:lnTo>
                <a:lnTo>
                  <a:pt x="1428750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48640" y="3708654"/>
            <a:ext cx="5070348" cy="6095"/>
          </a:xfrm>
          <a:custGeom>
            <a:avLst/>
            <a:gdLst>
              <a:gd name="connsiteX0" fmla="*/ 0 w 5070348"/>
              <a:gd name="connsiteY0" fmla="*/ 0 h 6095"/>
              <a:gd name="connsiteX1" fmla="*/ 1690116 w 5070348"/>
              <a:gd name="connsiteY1" fmla="*/ 0 h 6095"/>
              <a:gd name="connsiteX2" fmla="*/ 3380231 w 5070348"/>
              <a:gd name="connsiteY2" fmla="*/ 0 h 6095"/>
              <a:gd name="connsiteX3" fmla="*/ 5070348 w 5070348"/>
              <a:gd name="connsiteY3" fmla="*/ 0 h 6095"/>
              <a:gd name="connsiteX4" fmla="*/ 5070348 w 5070348"/>
              <a:gd name="connsiteY4" fmla="*/ 6095 h 6095"/>
              <a:gd name="connsiteX5" fmla="*/ 3380231 w 5070348"/>
              <a:gd name="connsiteY5" fmla="*/ 6095 h 6095"/>
              <a:gd name="connsiteX6" fmla="*/ 1690116 w 5070348"/>
              <a:gd name="connsiteY6" fmla="*/ 6095 h 6095"/>
              <a:gd name="connsiteX7" fmla="*/ 0 w 5070348"/>
              <a:gd name="connsiteY7" fmla="*/ 6095 h 6095"/>
              <a:gd name="connsiteX8" fmla="*/ 0 w 5070348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70348" h="6095">
                <a:moveTo>
                  <a:pt x="0" y="0"/>
                </a:moveTo>
                <a:lnTo>
                  <a:pt x="1690116" y="0"/>
                </a:lnTo>
                <a:lnTo>
                  <a:pt x="3380231" y="0"/>
                </a:lnTo>
                <a:lnTo>
                  <a:pt x="5070348" y="0"/>
                </a:lnTo>
                <a:lnTo>
                  <a:pt x="5070348" y="6095"/>
                </a:lnTo>
                <a:lnTo>
                  <a:pt x="3380231" y="6095"/>
                </a:lnTo>
                <a:lnTo>
                  <a:pt x="169011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48640" y="4165854"/>
            <a:ext cx="5503163" cy="6095"/>
          </a:xfrm>
          <a:custGeom>
            <a:avLst/>
            <a:gdLst>
              <a:gd name="connsiteX0" fmla="*/ 0 w 5503163"/>
              <a:gd name="connsiteY0" fmla="*/ 0 h 6095"/>
              <a:gd name="connsiteX1" fmla="*/ 1834388 w 5503163"/>
              <a:gd name="connsiteY1" fmla="*/ 0 h 6095"/>
              <a:gd name="connsiteX2" fmla="*/ 3668775 w 5503163"/>
              <a:gd name="connsiteY2" fmla="*/ 0 h 6095"/>
              <a:gd name="connsiteX3" fmla="*/ 5503163 w 5503163"/>
              <a:gd name="connsiteY3" fmla="*/ 0 h 6095"/>
              <a:gd name="connsiteX4" fmla="*/ 5503163 w 5503163"/>
              <a:gd name="connsiteY4" fmla="*/ 6095 h 6095"/>
              <a:gd name="connsiteX5" fmla="*/ 3668775 w 5503163"/>
              <a:gd name="connsiteY5" fmla="*/ 6095 h 6095"/>
              <a:gd name="connsiteX6" fmla="*/ 1834388 w 5503163"/>
              <a:gd name="connsiteY6" fmla="*/ 6095 h 6095"/>
              <a:gd name="connsiteX7" fmla="*/ 0 w 5503163"/>
              <a:gd name="connsiteY7" fmla="*/ 6095 h 6095"/>
              <a:gd name="connsiteX8" fmla="*/ 0 w 5503163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03163" h="6095">
                <a:moveTo>
                  <a:pt x="0" y="0"/>
                </a:moveTo>
                <a:lnTo>
                  <a:pt x="1834388" y="0"/>
                </a:lnTo>
                <a:lnTo>
                  <a:pt x="3668775" y="0"/>
                </a:lnTo>
                <a:lnTo>
                  <a:pt x="5503163" y="0"/>
                </a:lnTo>
                <a:lnTo>
                  <a:pt x="5503163" y="6095"/>
                </a:lnTo>
                <a:lnTo>
                  <a:pt x="3668775" y="6095"/>
                </a:lnTo>
                <a:lnTo>
                  <a:pt x="1834388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48640" y="4621530"/>
            <a:ext cx="2721864" cy="6096"/>
          </a:xfrm>
          <a:custGeom>
            <a:avLst/>
            <a:gdLst>
              <a:gd name="connsiteX0" fmla="*/ 0 w 2721864"/>
              <a:gd name="connsiteY0" fmla="*/ 0 h 6096"/>
              <a:gd name="connsiteX1" fmla="*/ 1360932 w 2721864"/>
              <a:gd name="connsiteY1" fmla="*/ 0 h 6096"/>
              <a:gd name="connsiteX2" fmla="*/ 2721864 w 2721864"/>
              <a:gd name="connsiteY2" fmla="*/ 0 h 6096"/>
              <a:gd name="connsiteX3" fmla="*/ 2721864 w 2721864"/>
              <a:gd name="connsiteY3" fmla="*/ 6096 h 6096"/>
              <a:gd name="connsiteX4" fmla="*/ 1360932 w 2721864"/>
              <a:gd name="connsiteY4" fmla="*/ 6096 h 6096"/>
              <a:gd name="connsiteX5" fmla="*/ 0 w 2721864"/>
              <a:gd name="connsiteY5" fmla="*/ 6096 h 6096"/>
              <a:gd name="connsiteX6" fmla="*/ 0 w 2721864"/>
              <a:gd name="connsiteY6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21864" h="6096">
                <a:moveTo>
                  <a:pt x="0" y="0"/>
                </a:moveTo>
                <a:lnTo>
                  <a:pt x="1360932" y="0"/>
                </a:lnTo>
                <a:lnTo>
                  <a:pt x="2721864" y="0"/>
                </a:lnTo>
                <a:lnTo>
                  <a:pt x="2721864" y="6096"/>
                </a:lnTo>
                <a:lnTo>
                  <a:pt x="1360932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48640" y="5078730"/>
            <a:ext cx="3142488" cy="6096"/>
          </a:xfrm>
          <a:custGeom>
            <a:avLst/>
            <a:gdLst>
              <a:gd name="connsiteX0" fmla="*/ 0 w 3142488"/>
              <a:gd name="connsiteY0" fmla="*/ 0 h 6096"/>
              <a:gd name="connsiteX1" fmla="*/ 1571244 w 3142488"/>
              <a:gd name="connsiteY1" fmla="*/ 0 h 6096"/>
              <a:gd name="connsiteX2" fmla="*/ 3142488 w 3142488"/>
              <a:gd name="connsiteY2" fmla="*/ 0 h 6096"/>
              <a:gd name="connsiteX3" fmla="*/ 3142488 w 3142488"/>
              <a:gd name="connsiteY3" fmla="*/ 6096 h 6096"/>
              <a:gd name="connsiteX4" fmla="*/ 1571244 w 3142488"/>
              <a:gd name="connsiteY4" fmla="*/ 6096 h 6096"/>
              <a:gd name="connsiteX5" fmla="*/ 0 w 3142488"/>
              <a:gd name="connsiteY5" fmla="*/ 6096 h 6096"/>
              <a:gd name="connsiteX6" fmla="*/ 0 w 3142488"/>
              <a:gd name="connsiteY6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42488" h="6096">
                <a:moveTo>
                  <a:pt x="0" y="0"/>
                </a:moveTo>
                <a:lnTo>
                  <a:pt x="1571244" y="0"/>
                </a:lnTo>
                <a:lnTo>
                  <a:pt x="3142488" y="0"/>
                </a:lnTo>
                <a:lnTo>
                  <a:pt x="3142488" y="6096"/>
                </a:lnTo>
                <a:lnTo>
                  <a:pt x="1571244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48640" y="5537454"/>
            <a:ext cx="6813804" cy="6096"/>
          </a:xfrm>
          <a:custGeom>
            <a:avLst/>
            <a:gdLst>
              <a:gd name="connsiteX0" fmla="*/ 0 w 6813804"/>
              <a:gd name="connsiteY0" fmla="*/ 0 h 6096"/>
              <a:gd name="connsiteX1" fmla="*/ 1703451 w 6813804"/>
              <a:gd name="connsiteY1" fmla="*/ 0 h 6096"/>
              <a:gd name="connsiteX2" fmla="*/ 3406901 w 6813804"/>
              <a:gd name="connsiteY2" fmla="*/ 0 h 6096"/>
              <a:gd name="connsiteX3" fmla="*/ 5110353 w 6813804"/>
              <a:gd name="connsiteY3" fmla="*/ 0 h 6096"/>
              <a:gd name="connsiteX4" fmla="*/ 6813804 w 6813804"/>
              <a:gd name="connsiteY4" fmla="*/ 0 h 6096"/>
              <a:gd name="connsiteX5" fmla="*/ 6813804 w 6813804"/>
              <a:gd name="connsiteY5" fmla="*/ 6096 h 6096"/>
              <a:gd name="connsiteX6" fmla="*/ 5110353 w 6813804"/>
              <a:gd name="connsiteY6" fmla="*/ 6096 h 6096"/>
              <a:gd name="connsiteX7" fmla="*/ 3406901 w 6813804"/>
              <a:gd name="connsiteY7" fmla="*/ 6096 h 6096"/>
              <a:gd name="connsiteX8" fmla="*/ 1703451 w 6813804"/>
              <a:gd name="connsiteY8" fmla="*/ 6096 h 6096"/>
              <a:gd name="connsiteX9" fmla="*/ 0 w 6813804"/>
              <a:gd name="connsiteY9" fmla="*/ 6096 h 6096"/>
              <a:gd name="connsiteX10" fmla="*/ 0 w 6813804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813804" h="6096">
                <a:moveTo>
                  <a:pt x="0" y="0"/>
                </a:moveTo>
                <a:lnTo>
                  <a:pt x="1703451" y="0"/>
                </a:lnTo>
                <a:lnTo>
                  <a:pt x="3406901" y="0"/>
                </a:lnTo>
                <a:lnTo>
                  <a:pt x="5110353" y="0"/>
                </a:lnTo>
                <a:lnTo>
                  <a:pt x="6813804" y="0"/>
                </a:lnTo>
                <a:lnTo>
                  <a:pt x="6813804" y="6096"/>
                </a:lnTo>
                <a:lnTo>
                  <a:pt x="5110353" y="6096"/>
                </a:lnTo>
                <a:lnTo>
                  <a:pt x="3406901" y="6096"/>
                </a:lnTo>
                <a:lnTo>
                  <a:pt x="1703451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48640" y="5993155"/>
            <a:ext cx="2638044" cy="6095"/>
          </a:xfrm>
          <a:custGeom>
            <a:avLst/>
            <a:gdLst>
              <a:gd name="connsiteX0" fmla="*/ 0 w 2638044"/>
              <a:gd name="connsiteY0" fmla="*/ 0 h 6095"/>
              <a:gd name="connsiteX1" fmla="*/ 1319022 w 2638044"/>
              <a:gd name="connsiteY1" fmla="*/ 0 h 6095"/>
              <a:gd name="connsiteX2" fmla="*/ 2638044 w 2638044"/>
              <a:gd name="connsiteY2" fmla="*/ 0 h 6095"/>
              <a:gd name="connsiteX3" fmla="*/ 2638044 w 2638044"/>
              <a:gd name="connsiteY3" fmla="*/ 6095 h 6095"/>
              <a:gd name="connsiteX4" fmla="*/ 1319022 w 2638044"/>
              <a:gd name="connsiteY4" fmla="*/ 6095 h 6095"/>
              <a:gd name="connsiteX5" fmla="*/ 0 w 2638044"/>
              <a:gd name="connsiteY5" fmla="*/ 6095 h 6095"/>
              <a:gd name="connsiteX6" fmla="*/ 0 w 2638044"/>
              <a:gd name="connsiteY6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8044" h="6095">
                <a:moveTo>
                  <a:pt x="0" y="0"/>
                </a:moveTo>
                <a:lnTo>
                  <a:pt x="1319022" y="0"/>
                </a:lnTo>
                <a:lnTo>
                  <a:pt x="2638044" y="0"/>
                </a:lnTo>
                <a:lnTo>
                  <a:pt x="2638044" y="6095"/>
                </a:lnTo>
                <a:lnTo>
                  <a:pt x="1319022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2700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6100" y="1435100"/>
            <a:ext cx="3721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https://www.aladin.co.kr/shop/wproduct.aspx?ItemId=171198754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46100" y="1892300"/>
            <a:ext cx="3822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算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5"/>
              </a:rPr>
              <a:t>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令和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5"/>
              </a:rPr>
              <a:t>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科書特設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5"/>
              </a:rPr>
              <a:t>サイト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5"/>
              </a:rPr>
              <a:t>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育出版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(kyoiku-shuppan.co.jp)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6100" y="2349500"/>
            <a:ext cx="5740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6"/>
              </a:rPr>
              <a:t>小学校社会科教科書に「仙台の笹かま工場」が掲載されています（その１）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|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6"/>
              </a:rPr>
              <a:t>日本かまぼこ協会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(nikkama.jp)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46100" y="2654300"/>
            <a:ext cx="4826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【理科】新しい理科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|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平成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27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年度用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小学校教科書のご紹介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|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東京書籍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(tokyo-shoseki.co.jp)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6100" y="3111500"/>
            <a:ext cx="2857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8"/>
              </a:rPr>
              <a:t>学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8"/>
              </a:rPr>
              <a:t>図画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工作｜日本文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8"/>
              </a:rPr>
              <a:t>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出版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(nichibun-g.co.jp)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46100" y="3568700"/>
            <a:ext cx="5067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Amazon.co.jp: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小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生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9"/>
              </a:rPr>
              <a:t>の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音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楽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4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[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令和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2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年度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]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(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文部科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省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検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定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済教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科書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小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校音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楽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科用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):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체육교과서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46100" y="4025900"/>
            <a:ext cx="5499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みんなの体育（令和２年度～）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0"/>
              </a:rPr>
              <a:t>|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学研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学校教育ネット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学研の教科書・副読本・教育情報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0"/>
              </a:rPr>
              <a:t>(gakken.co.jp)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초등학생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사진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46100" y="4483100"/>
            <a:ext cx="2717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1"/>
              </a:rPr>
              <a:t>https://blog.naver.com/putiikkia/220612668855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간사이대학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46100" y="4940300"/>
            <a:ext cx="3136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2"/>
              </a:rPr>
              <a:t>https://blog.naver.com/kansaiuniversity/220977534402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사진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46100" y="5397500"/>
            <a:ext cx="6807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★어마무시했던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와세다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대학축제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와세다문화제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2017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13"/>
              </a:rPr>
              <a:t>稲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田文化祭二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Mincho" pitchFamily="18" charset="0"/>
                <a:cs typeface="MS Mincho" pitchFamily="18" charset="0"/>
                <a:hlinkClick r:id="rId13"/>
              </a:rPr>
              <a:t>〇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一七）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일본정보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재팬인포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(japaninfo.jp)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숭실대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주점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46100" y="5842000"/>
            <a:ext cx="262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4"/>
              </a:rPr>
              <a:t>https://blog.naver.com/hi_jhee/221211474917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860800" y="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참고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58662C27-E0FD-4EA9-A92D-4861E2F02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697"/>
            <a:ext cx="9144000" cy="624230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8640" y="1634490"/>
            <a:ext cx="8450580" cy="6096"/>
          </a:xfrm>
          <a:custGeom>
            <a:avLst/>
            <a:gdLst>
              <a:gd name="connsiteX0" fmla="*/ 0 w 8450580"/>
              <a:gd name="connsiteY0" fmla="*/ 0 h 6096"/>
              <a:gd name="connsiteX1" fmla="*/ 2112645 w 8450580"/>
              <a:gd name="connsiteY1" fmla="*/ 0 h 6096"/>
              <a:gd name="connsiteX2" fmla="*/ 4225290 w 8450580"/>
              <a:gd name="connsiteY2" fmla="*/ 0 h 6096"/>
              <a:gd name="connsiteX3" fmla="*/ 6337935 w 8450580"/>
              <a:gd name="connsiteY3" fmla="*/ 0 h 6096"/>
              <a:gd name="connsiteX4" fmla="*/ 8450580 w 8450580"/>
              <a:gd name="connsiteY4" fmla="*/ 0 h 6096"/>
              <a:gd name="connsiteX5" fmla="*/ 8450580 w 8450580"/>
              <a:gd name="connsiteY5" fmla="*/ 6096 h 6096"/>
              <a:gd name="connsiteX6" fmla="*/ 6337935 w 8450580"/>
              <a:gd name="connsiteY6" fmla="*/ 6096 h 6096"/>
              <a:gd name="connsiteX7" fmla="*/ 4225290 w 8450580"/>
              <a:gd name="connsiteY7" fmla="*/ 6096 h 6096"/>
              <a:gd name="connsiteX8" fmla="*/ 2112645 w 8450580"/>
              <a:gd name="connsiteY8" fmla="*/ 6096 h 6096"/>
              <a:gd name="connsiteX9" fmla="*/ 0 w 8450580"/>
              <a:gd name="connsiteY9" fmla="*/ 6096 h 6096"/>
              <a:gd name="connsiteX10" fmla="*/ 0 w 8450580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50580" h="6096">
                <a:moveTo>
                  <a:pt x="0" y="0"/>
                </a:moveTo>
                <a:lnTo>
                  <a:pt x="2112645" y="0"/>
                </a:lnTo>
                <a:lnTo>
                  <a:pt x="4225290" y="0"/>
                </a:lnTo>
                <a:lnTo>
                  <a:pt x="6337935" y="0"/>
                </a:lnTo>
                <a:lnTo>
                  <a:pt x="8450580" y="0"/>
                </a:lnTo>
                <a:lnTo>
                  <a:pt x="8450580" y="6096"/>
                </a:lnTo>
                <a:lnTo>
                  <a:pt x="6337935" y="6096"/>
                </a:lnTo>
                <a:lnTo>
                  <a:pt x="4225290" y="6096"/>
                </a:lnTo>
                <a:lnTo>
                  <a:pt x="2112645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8640" y="1786890"/>
            <a:ext cx="5167884" cy="6096"/>
          </a:xfrm>
          <a:custGeom>
            <a:avLst/>
            <a:gdLst>
              <a:gd name="connsiteX0" fmla="*/ 0 w 5167884"/>
              <a:gd name="connsiteY0" fmla="*/ 0 h 6096"/>
              <a:gd name="connsiteX1" fmla="*/ 1722628 w 5167884"/>
              <a:gd name="connsiteY1" fmla="*/ 0 h 6096"/>
              <a:gd name="connsiteX2" fmla="*/ 3445255 w 5167884"/>
              <a:gd name="connsiteY2" fmla="*/ 0 h 6096"/>
              <a:gd name="connsiteX3" fmla="*/ 5167884 w 5167884"/>
              <a:gd name="connsiteY3" fmla="*/ 0 h 6096"/>
              <a:gd name="connsiteX4" fmla="*/ 5167884 w 5167884"/>
              <a:gd name="connsiteY4" fmla="*/ 6096 h 6096"/>
              <a:gd name="connsiteX5" fmla="*/ 3445255 w 5167884"/>
              <a:gd name="connsiteY5" fmla="*/ 6096 h 6096"/>
              <a:gd name="connsiteX6" fmla="*/ 1722628 w 5167884"/>
              <a:gd name="connsiteY6" fmla="*/ 6096 h 6096"/>
              <a:gd name="connsiteX7" fmla="*/ 0 w 5167884"/>
              <a:gd name="connsiteY7" fmla="*/ 6096 h 6096"/>
              <a:gd name="connsiteX8" fmla="*/ 0 w 5167884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67884" h="6096">
                <a:moveTo>
                  <a:pt x="0" y="0"/>
                </a:moveTo>
                <a:lnTo>
                  <a:pt x="1722628" y="0"/>
                </a:lnTo>
                <a:lnTo>
                  <a:pt x="3445255" y="0"/>
                </a:lnTo>
                <a:lnTo>
                  <a:pt x="5167884" y="0"/>
                </a:lnTo>
                <a:lnTo>
                  <a:pt x="5167884" y="6096"/>
                </a:lnTo>
                <a:lnTo>
                  <a:pt x="3445255" y="6096"/>
                </a:lnTo>
                <a:lnTo>
                  <a:pt x="1722628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8640" y="2335530"/>
            <a:ext cx="8449056" cy="6096"/>
          </a:xfrm>
          <a:custGeom>
            <a:avLst/>
            <a:gdLst>
              <a:gd name="connsiteX0" fmla="*/ 0 w 8449056"/>
              <a:gd name="connsiteY0" fmla="*/ 0 h 6096"/>
              <a:gd name="connsiteX1" fmla="*/ 2112264 w 8449056"/>
              <a:gd name="connsiteY1" fmla="*/ 0 h 6096"/>
              <a:gd name="connsiteX2" fmla="*/ 4224528 w 8449056"/>
              <a:gd name="connsiteY2" fmla="*/ 0 h 6096"/>
              <a:gd name="connsiteX3" fmla="*/ 6336791 w 8449056"/>
              <a:gd name="connsiteY3" fmla="*/ 0 h 6096"/>
              <a:gd name="connsiteX4" fmla="*/ 8449056 w 8449056"/>
              <a:gd name="connsiteY4" fmla="*/ 0 h 6096"/>
              <a:gd name="connsiteX5" fmla="*/ 8449056 w 8449056"/>
              <a:gd name="connsiteY5" fmla="*/ 6096 h 6096"/>
              <a:gd name="connsiteX6" fmla="*/ 6336791 w 8449056"/>
              <a:gd name="connsiteY6" fmla="*/ 6096 h 6096"/>
              <a:gd name="connsiteX7" fmla="*/ 4224528 w 8449056"/>
              <a:gd name="connsiteY7" fmla="*/ 6096 h 6096"/>
              <a:gd name="connsiteX8" fmla="*/ 2112264 w 8449056"/>
              <a:gd name="connsiteY8" fmla="*/ 6096 h 6096"/>
              <a:gd name="connsiteX9" fmla="*/ 0 w 8449056"/>
              <a:gd name="connsiteY9" fmla="*/ 6096 h 6096"/>
              <a:gd name="connsiteX10" fmla="*/ 0 w 8449056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49056" h="6096">
                <a:moveTo>
                  <a:pt x="0" y="0"/>
                </a:moveTo>
                <a:lnTo>
                  <a:pt x="2112264" y="0"/>
                </a:lnTo>
                <a:lnTo>
                  <a:pt x="4224528" y="0"/>
                </a:lnTo>
                <a:lnTo>
                  <a:pt x="6336791" y="0"/>
                </a:lnTo>
                <a:lnTo>
                  <a:pt x="8449056" y="0"/>
                </a:lnTo>
                <a:lnTo>
                  <a:pt x="8449056" y="6096"/>
                </a:lnTo>
                <a:lnTo>
                  <a:pt x="6336791" y="6096"/>
                </a:lnTo>
                <a:lnTo>
                  <a:pt x="4224528" y="6096"/>
                </a:lnTo>
                <a:lnTo>
                  <a:pt x="2112264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2487930"/>
            <a:ext cx="5330951" cy="6096"/>
          </a:xfrm>
          <a:custGeom>
            <a:avLst/>
            <a:gdLst>
              <a:gd name="connsiteX0" fmla="*/ 0 w 5330951"/>
              <a:gd name="connsiteY0" fmla="*/ 0 h 6096"/>
              <a:gd name="connsiteX1" fmla="*/ 1776984 w 5330951"/>
              <a:gd name="connsiteY1" fmla="*/ 0 h 6096"/>
              <a:gd name="connsiteX2" fmla="*/ 3553968 w 5330951"/>
              <a:gd name="connsiteY2" fmla="*/ 0 h 6096"/>
              <a:gd name="connsiteX3" fmla="*/ 5330951 w 5330951"/>
              <a:gd name="connsiteY3" fmla="*/ 0 h 6096"/>
              <a:gd name="connsiteX4" fmla="*/ 5330951 w 5330951"/>
              <a:gd name="connsiteY4" fmla="*/ 6096 h 6096"/>
              <a:gd name="connsiteX5" fmla="*/ 3553968 w 5330951"/>
              <a:gd name="connsiteY5" fmla="*/ 6096 h 6096"/>
              <a:gd name="connsiteX6" fmla="*/ 1776984 w 5330951"/>
              <a:gd name="connsiteY6" fmla="*/ 6096 h 6096"/>
              <a:gd name="connsiteX7" fmla="*/ 0 w 5330951"/>
              <a:gd name="connsiteY7" fmla="*/ 6096 h 6096"/>
              <a:gd name="connsiteX8" fmla="*/ 0 w 5330951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330951" h="6096">
                <a:moveTo>
                  <a:pt x="0" y="0"/>
                </a:moveTo>
                <a:lnTo>
                  <a:pt x="1776984" y="0"/>
                </a:lnTo>
                <a:lnTo>
                  <a:pt x="3553968" y="0"/>
                </a:lnTo>
                <a:lnTo>
                  <a:pt x="5330951" y="0"/>
                </a:lnTo>
                <a:lnTo>
                  <a:pt x="5330951" y="6096"/>
                </a:lnTo>
                <a:lnTo>
                  <a:pt x="3553968" y="6096"/>
                </a:lnTo>
                <a:lnTo>
                  <a:pt x="1776984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8640" y="3036570"/>
            <a:ext cx="8496300" cy="6096"/>
          </a:xfrm>
          <a:custGeom>
            <a:avLst/>
            <a:gdLst>
              <a:gd name="connsiteX0" fmla="*/ 0 w 8496300"/>
              <a:gd name="connsiteY0" fmla="*/ 0 h 6096"/>
              <a:gd name="connsiteX1" fmla="*/ 2124075 w 8496300"/>
              <a:gd name="connsiteY1" fmla="*/ 0 h 6096"/>
              <a:gd name="connsiteX2" fmla="*/ 4248150 w 8496300"/>
              <a:gd name="connsiteY2" fmla="*/ 0 h 6096"/>
              <a:gd name="connsiteX3" fmla="*/ 6372225 w 8496300"/>
              <a:gd name="connsiteY3" fmla="*/ 0 h 6096"/>
              <a:gd name="connsiteX4" fmla="*/ 8496300 w 8496300"/>
              <a:gd name="connsiteY4" fmla="*/ 0 h 6096"/>
              <a:gd name="connsiteX5" fmla="*/ 8496300 w 8496300"/>
              <a:gd name="connsiteY5" fmla="*/ 6096 h 6096"/>
              <a:gd name="connsiteX6" fmla="*/ 6372225 w 8496300"/>
              <a:gd name="connsiteY6" fmla="*/ 6096 h 6096"/>
              <a:gd name="connsiteX7" fmla="*/ 4248150 w 8496300"/>
              <a:gd name="connsiteY7" fmla="*/ 6096 h 6096"/>
              <a:gd name="connsiteX8" fmla="*/ 2124075 w 8496300"/>
              <a:gd name="connsiteY8" fmla="*/ 6096 h 6096"/>
              <a:gd name="connsiteX9" fmla="*/ 0 w 8496300"/>
              <a:gd name="connsiteY9" fmla="*/ 6096 h 6096"/>
              <a:gd name="connsiteX10" fmla="*/ 0 w 8496300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96300" h="6096">
                <a:moveTo>
                  <a:pt x="0" y="0"/>
                </a:moveTo>
                <a:lnTo>
                  <a:pt x="2124075" y="0"/>
                </a:lnTo>
                <a:lnTo>
                  <a:pt x="4248150" y="0"/>
                </a:lnTo>
                <a:lnTo>
                  <a:pt x="6372225" y="0"/>
                </a:lnTo>
                <a:lnTo>
                  <a:pt x="8496300" y="0"/>
                </a:lnTo>
                <a:lnTo>
                  <a:pt x="8496300" y="6096"/>
                </a:lnTo>
                <a:lnTo>
                  <a:pt x="6372225" y="6096"/>
                </a:lnTo>
                <a:lnTo>
                  <a:pt x="4248150" y="6096"/>
                </a:lnTo>
                <a:lnTo>
                  <a:pt x="2124075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48640" y="3188970"/>
            <a:ext cx="5096255" cy="6096"/>
          </a:xfrm>
          <a:custGeom>
            <a:avLst/>
            <a:gdLst>
              <a:gd name="connsiteX0" fmla="*/ 0 w 5096255"/>
              <a:gd name="connsiteY0" fmla="*/ 0 h 6096"/>
              <a:gd name="connsiteX1" fmla="*/ 1698751 w 5096255"/>
              <a:gd name="connsiteY1" fmla="*/ 0 h 6096"/>
              <a:gd name="connsiteX2" fmla="*/ 3397503 w 5096255"/>
              <a:gd name="connsiteY2" fmla="*/ 0 h 6096"/>
              <a:gd name="connsiteX3" fmla="*/ 5096255 w 5096255"/>
              <a:gd name="connsiteY3" fmla="*/ 0 h 6096"/>
              <a:gd name="connsiteX4" fmla="*/ 5096255 w 5096255"/>
              <a:gd name="connsiteY4" fmla="*/ 6096 h 6096"/>
              <a:gd name="connsiteX5" fmla="*/ 3397503 w 5096255"/>
              <a:gd name="connsiteY5" fmla="*/ 6096 h 6096"/>
              <a:gd name="connsiteX6" fmla="*/ 1698751 w 5096255"/>
              <a:gd name="connsiteY6" fmla="*/ 6096 h 6096"/>
              <a:gd name="connsiteX7" fmla="*/ 0 w 5096255"/>
              <a:gd name="connsiteY7" fmla="*/ 6096 h 6096"/>
              <a:gd name="connsiteX8" fmla="*/ 0 w 5096255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96255" h="6096">
                <a:moveTo>
                  <a:pt x="0" y="0"/>
                </a:moveTo>
                <a:lnTo>
                  <a:pt x="1698751" y="0"/>
                </a:lnTo>
                <a:lnTo>
                  <a:pt x="3397503" y="0"/>
                </a:lnTo>
                <a:lnTo>
                  <a:pt x="5096255" y="0"/>
                </a:lnTo>
                <a:lnTo>
                  <a:pt x="5096255" y="6096"/>
                </a:lnTo>
                <a:lnTo>
                  <a:pt x="3397503" y="6096"/>
                </a:lnTo>
                <a:lnTo>
                  <a:pt x="1698751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48640" y="3737609"/>
            <a:ext cx="8473440" cy="6096"/>
          </a:xfrm>
          <a:custGeom>
            <a:avLst/>
            <a:gdLst>
              <a:gd name="connsiteX0" fmla="*/ 0 w 8473440"/>
              <a:gd name="connsiteY0" fmla="*/ 0 h 6096"/>
              <a:gd name="connsiteX1" fmla="*/ 2118360 w 8473440"/>
              <a:gd name="connsiteY1" fmla="*/ 0 h 6096"/>
              <a:gd name="connsiteX2" fmla="*/ 4236719 w 8473440"/>
              <a:gd name="connsiteY2" fmla="*/ 0 h 6096"/>
              <a:gd name="connsiteX3" fmla="*/ 6355079 w 8473440"/>
              <a:gd name="connsiteY3" fmla="*/ 0 h 6096"/>
              <a:gd name="connsiteX4" fmla="*/ 8473440 w 8473440"/>
              <a:gd name="connsiteY4" fmla="*/ 0 h 6096"/>
              <a:gd name="connsiteX5" fmla="*/ 8473440 w 8473440"/>
              <a:gd name="connsiteY5" fmla="*/ 6096 h 6096"/>
              <a:gd name="connsiteX6" fmla="*/ 6355079 w 8473440"/>
              <a:gd name="connsiteY6" fmla="*/ 6096 h 6096"/>
              <a:gd name="connsiteX7" fmla="*/ 4236719 w 8473440"/>
              <a:gd name="connsiteY7" fmla="*/ 6096 h 6096"/>
              <a:gd name="connsiteX8" fmla="*/ 2118360 w 8473440"/>
              <a:gd name="connsiteY8" fmla="*/ 6096 h 6096"/>
              <a:gd name="connsiteX9" fmla="*/ 0 w 8473440"/>
              <a:gd name="connsiteY9" fmla="*/ 6096 h 6096"/>
              <a:gd name="connsiteX10" fmla="*/ 0 w 8473440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73440" h="6096">
                <a:moveTo>
                  <a:pt x="0" y="0"/>
                </a:moveTo>
                <a:lnTo>
                  <a:pt x="2118360" y="0"/>
                </a:lnTo>
                <a:lnTo>
                  <a:pt x="4236719" y="0"/>
                </a:lnTo>
                <a:lnTo>
                  <a:pt x="6355079" y="0"/>
                </a:lnTo>
                <a:lnTo>
                  <a:pt x="8473440" y="0"/>
                </a:lnTo>
                <a:lnTo>
                  <a:pt x="8473440" y="6096"/>
                </a:lnTo>
                <a:lnTo>
                  <a:pt x="6355079" y="6096"/>
                </a:lnTo>
                <a:lnTo>
                  <a:pt x="4236719" y="6096"/>
                </a:lnTo>
                <a:lnTo>
                  <a:pt x="2118360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48640" y="3890009"/>
            <a:ext cx="5081016" cy="6096"/>
          </a:xfrm>
          <a:custGeom>
            <a:avLst/>
            <a:gdLst>
              <a:gd name="connsiteX0" fmla="*/ 0 w 5081016"/>
              <a:gd name="connsiteY0" fmla="*/ 0 h 6096"/>
              <a:gd name="connsiteX1" fmla="*/ 1693672 w 5081016"/>
              <a:gd name="connsiteY1" fmla="*/ 0 h 6096"/>
              <a:gd name="connsiteX2" fmla="*/ 3387343 w 5081016"/>
              <a:gd name="connsiteY2" fmla="*/ 0 h 6096"/>
              <a:gd name="connsiteX3" fmla="*/ 5081016 w 5081016"/>
              <a:gd name="connsiteY3" fmla="*/ 0 h 6096"/>
              <a:gd name="connsiteX4" fmla="*/ 5081016 w 5081016"/>
              <a:gd name="connsiteY4" fmla="*/ 6096 h 6096"/>
              <a:gd name="connsiteX5" fmla="*/ 3387343 w 5081016"/>
              <a:gd name="connsiteY5" fmla="*/ 6096 h 6096"/>
              <a:gd name="connsiteX6" fmla="*/ 1693672 w 5081016"/>
              <a:gd name="connsiteY6" fmla="*/ 6096 h 6096"/>
              <a:gd name="connsiteX7" fmla="*/ 0 w 5081016"/>
              <a:gd name="connsiteY7" fmla="*/ 6096 h 6096"/>
              <a:gd name="connsiteX8" fmla="*/ 0 w 5081016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81016" h="6096">
                <a:moveTo>
                  <a:pt x="0" y="0"/>
                </a:moveTo>
                <a:lnTo>
                  <a:pt x="1693672" y="0"/>
                </a:lnTo>
                <a:lnTo>
                  <a:pt x="3387343" y="0"/>
                </a:lnTo>
                <a:lnTo>
                  <a:pt x="5081016" y="0"/>
                </a:lnTo>
                <a:lnTo>
                  <a:pt x="5081016" y="6096"/>
                </a:lnTo>
                <a:lnTo>
                  <a:pt x="3387343" y="6096"/>
                </a:lnTo>
                <a:lnTo>
                  <a:pt x="1693672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48640" y="4438650"/>
            <a:ext cx="7722107" cy="6095"/>
          </a:xfrm>
          <a:custGeom>
            <a:avLst/>
            <a:gdLst>
              <a:gd name="connsiteX0" fmla="*/ 0 w 7722107"/>
              <a:gd name="connsiteY0" fmla="*/ 0 h 6095"/>
              <a:gd name="connsiteX1" fmla="*/ 1930526 w 7722107"/>
              <a:gd name="connsiteY1" fmla="*/ 0 h 6095"/>
              <a:gd name="connsiteX2" fmla="*/ 3861053 w 7722107"/>
              <a:gd name="connsiteY2" fmla="*/ 0 h 6095"/>
              <a:gd name="connsiteX3" fmla="*/ 5791581 w 7722107"/>
              <a:gd name="connsiteY3" fmla="*/ 0 h 6095"/>
              <a:gd name="connsiteX4" fmla="*/ 7722107 w 7722107"/>
              <a:gd name="connsiteY4" fmla="*/ 0 h 6095"/>
              <a:gd name="connsiteX5" fmla="*/ 7722107 w 7722107"/>
              <a:gd name="connsiteY5" fmla="*/ 6095 h 6095"/>
              <a:gd name="connsiteX6" fmla="*/ 5791581 w 7722107"/>
              <a:gd name="connsiteY6" fmla="*/ 6095 h 6095"/>
              <a:gd name="connsiteX7" fmla="*/ 3861053 w 7722107"/>
              <a:gd name="connsiteY7" fmla="*/ 6095 h 6095"/>
              <a:gd name="connsiteX8" fmla="*/ 1930526 w 7722107"/>
              <a:gd name="connsiteY8" fmla="*/ 6095 h 6095"/>
              <a:gd name="connsiteX9" fmla="*/ 0 w 7722107"/>
              <a:gd name="connsiteY9" fmla="*/ 6095 h 6095"/>
              <a:gd name="connsiteX10" fmla="*/ 0 w 7722107"/>
              <a:gd name="connsiteY10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722107" h="6095">
                <a:moveTo>
                  <a:pt x="0" y="0"/>
                </a:moveTo>
                <a:lnTo>
                  <a:pt x="1930526" y="0"/>
                </a:lnTo>
                <a:lnTo>
                  <a:pt x="3861053" y="0"/>
                </a:lnTo>
                <a:lnTo>
                  <a:pt x="5791581" y="0"/>
                </a:lnTo>
                <a:lnTo>
                  <a:pt x="7722107" y="0"/>
                </a:lnTo>
                <a:lnTo>
                  <a:pt x="7722107" y="6095"/>
                </a:lnTo>
                <a:lnTo>
                  <a:pt x="5791581" y="6095"/>
                </a:lnTo>
                <a:lnTo>
                  <a:pt x="3861053" y="6095"/>
                </a:lnTo>
                <a:lnTo>
                  <a:pt x="193052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2954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1485900"/>
            <a:ext cx="8445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https://smartstore.naver.com/tigerbook/products/5364311274?NaPm=ct%3Dkmxc64a8%7Cci%3D27c0c5c37eb15778fe5f8326e0f2db83819f3768%7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Ctr%3Dimg%7Csn%3D3067498%7Chk%3Dc6b50e304140a1c1285ec00c1cefa4375d721e30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20066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6100" y="2197100"/>
            <a:ext cx="8432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https://smartstore.naver.com/tigerbook/products/5369375626?NaPm=ct%3Dkmxc7308%7Cci%3D564a863bee24d304d4ba69b5d5d05c141d8e260b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%7Ctr%3Dimg%7Csn%3D3067498%7Chk%3D629e5bedc8da5593f04d39c0078bfc225c4a1ac2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46100" y="27051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6100" y="2895600"/>
            <a:ext cx="8496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https://smartstore.naver.com/tigerbook/products/5364296206?NaPm=ct%3Dkmxc7rp4%7Cci%3Dda6d73a38579f4fdcb0e9e33760178f202f00f6c%7C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tr%3Dimg%7Csn%3D3067498%7Chk%3Dee0e8b7f251e4a8612883a3447c6e6680ab43b4f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46100" y="34036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6100" y="3594100"/>
            <a:ext cx="8470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https://smartstore.naver.com/elite2000/products/651913417?NaPm=ct%3Dkmxc8r6w%7Cci%3D7370119e7fd376d4f908944453cfa785eee40b21%7C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tr%3Dimg%7Csn%3D181455%7Chk%3D658e83dcb825dde8d6f9e843832b47e70544c756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46100" y="4102100"/>
            <a:ext cx="1295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46100" y="4292600"/>
            <a:ext cx="7721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[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본지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대교협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공동기획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](2)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해외대학은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어떻게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&lt;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공동기획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&lt;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프리미엄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&lt;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기사본문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한국대학신문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409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대학을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연결하는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'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'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(unn.net)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860800" y="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참고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2273300"/>
            <a:ext cx="2895600" cy="38989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64300" y="5969000"/>
            <a:ext cx="2032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감사합니다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979EEAF-DD22-4E41-85C4-CD84F0A4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9144000" cy="67818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BC5D42-BA80-4546-8BEC-EA8E81BA1D9D}"/>
              </a:ext>
            </a:extLst>
          </p:cNvPr>
          <p:cNvSpPr txBox="1"/>
          <p:nvPr/>
        </p:nvSpPr>
        <p:spPr>
          <a:xfrm>
            <a:off x="0" y="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포천 막걸리체"/>
                <a:ea typeface="포천 막걸리체"/>
              </a:rPr>
              <a:t>학교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996DA8-DE4C-4D25-AEC8-B487B3AB43E2}"/>
              </a:ext>
            </a:extLst>
          </p:cNvPr>
          <p:cNvSpPr txBox="1"/>
          <p:nvPr/>
        </p:nvSpPr>
        <p:spPr>
          <a:xfrm>
            <a:off x="228600" y="1295400"/>
            <a:ext cx="4695566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ko-KR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'</a:t>
            </a:r>
            <a:r>
              <a:rPr lang="ko-KR" altLang="en-US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ko-KR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’ </a:t>
            </a:r>
            <a:r>
              <a:rPr lang="ko-KR" altLang="en-US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개념의 첫 등장</a:t>
            </a:r>
            <a:endParaRPr lang="en-US" altLang="zh-CN" sz="2500" b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11F86-A4FF-46F1-A157-E7844F6839B1}"/>
              </a:ext>
            </a:extLst>
          </p:cNvPr>
          <p:cNvSpPr txBox="1"/>
          <p:nvPr/>
        </p:nvSpPr>
        <p:spPr>
          <a:xfrm>
            <a:off x="76200" y="2286000"/>
            <a:ext cx="54843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</a:t>
            </a:r>
            <a:r>
              <a:rPr lang="en-US" altLang="ko-KR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1872</a:t>
            </a:r>
            <a:r>
              <a:rPr lang="ko-KR" altLang="en-US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 메이지 유신 이후 첫 등장</a:t>
            </a:r>
            <a:endParaRPr lang="ko-KR" alt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022ED-17AD-4CE0-A051-7C7C6AF84D3C}"/>
              </a:ext>
            </a:extLst>
          </p:cNvPr>
          <p:cNvSpPr txBox="1"/>
          <p:nvPr/>
        </p:nvSpPr>
        <p:spPr>
          <a:xfrm>
            <a:off x="402346" y="3060516"/>
            <a:ext cx="59984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 </a:t>
            </a:r>
            <a:r>
              <a:rPr lang="ko-KR" altLang="en-US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고대부터 발달하였으나 </a:t>
            </a:r>
            <a:r>
              <a:rPr lang="en-US" altLang="ko-KR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  <a:r>
              <a:rPr lang="ko-KR" altLang="en-US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한문</a:t>
            </a:r>
            <a:r>
              <a:rPr lang="en-US" altLang="ko-KR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’</a:t>
            </a:r>
            <a:r>
              <a:rPr lang="ko-KR" altLang="en-US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으로 교육</a:t>
            </a:r>
            <a:endParaRPr lang="ko-KR" altLang="en-US" sz="2300" dirty="0"/>
          </a:p>
        </p:txBody>
      </p:sp>
      <p:pic>
        <p:nvPicPr>
          <p:cNvPr id="22" name="_x281766016" descr="cif00001">
            <a:extLst>
              <a:ext uri="{FF2B5EF4-FFF2-40B4-BE49-F238E27FC236}">
                <a16:creationId xmlns:a16="http://schemas.microsoft.com/office/drawing/2014/main" id="{7CD3EBCF-A637-492F-9A1E-CCC52396D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753541" y="3850708"/>
            <a:ext cx="388456" cy="255112"/>
          </a:xfrm>
          <a:prstGeom prst="rect">
            <a:avLst/>
          </a:prstGeom>
          <a:noFill/>
          <a:ln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BCC50B-F754-4AD5-A0B7-A15662E6A433}"/>
              </a:ext>
            </a:extLst>
          </p:cNvPr>
          <p:cNvSpPr txBox="1"/>
          <p:nvPr/>
        </p:nvSpPr>
        <p:spPr>
          <a:xfrm>
            <a:off x="1240546" y="3755126"/>
            <a:ext cx="59984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300" dirty="0"/>
              <a:t>1860</a:t>
            </a:r>
            <a:r>
              <a:rPr lang="ko-KR" altLang="en-US" sz="2300" dirty="0"/>
              <a:t>년대 이후 근대식 학교 설립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19AD32A-0726-411A-AE16-1C10E5E9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84319"/>
            <a:ext cx="9144000" cy="69081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10F6B77-29AD-4726-949E-64AEBB824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" y="484319"/>
            <a:ext cx="9144000" cy="6908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8256" y="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7185A-C66D-4117-9445-FE2ACB700715}"/>
              </a:ext>
            </a:extLst>
          </p:cNvPr>
          <p:cNvSpPr txBox="1"/>
          <p:nvPr/>
        </p:nvSpPr>
        <p:spPr>
          <a:xfrm>
            <a:off x="3124200" y="22186"/>
            <a:ext cx="4695566" cy="9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 err="1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  <a:endParaRPr lang="en-US" altLang="zh-CN" sz="5402" dirty="0">
              <a:solidFill>
                <a:srgbClr val="0D0D0D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79413FB-894B-4B34-9074-FE70483CBAD6}"/>
              </a:ext>
            </a:extLst>
          </p:cNvPr>
          <p:cNvSpPr txBox="1"/>
          <p:nvPr/>
        </p:nvSpPr>
        <p:spPr>
          <a:xfrm>
            <a:off x="866999" y="2667000"/>
            <a:ext cx="4057201" cy="2777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01600" algn="l"/>
                <a:tab pos="139700" algn="l"/>
              </a:tabLst>
            </a:pPr>
            <a:r>
              <a:rPr lang="en-US" altLang="zh-CN" sz="18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＇취학의</a:t>
            </a:r>
            <a:r>
              <a:rPr lang="en-US" altLang="zh-CN" sz="18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</a:p>
          <a:p>
            <a:pPr>
              <a:lnSpc>
                <a:spcPts val="25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보호자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아동을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취학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시킬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sz="1800" dirty="0">
              <a:solidFill>
                <a:srgbClr val="0D0D0D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01600" algn="l"/>
                <a:tab pos="139700" algn="l"/>
              </a:tabLst>
            </a:pP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＇학교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설치의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</a:p>
          <a:p>
            <a:pPr>
              <a:lnSpc>
                <a:spcPts val="25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지방공공단체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설치의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101600" algn="l"/>
                <a:tab pos="139700" algn="l"/>
              </a:tabLst>
            </a:pP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＇교육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보장의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7852C-184A-4C57-81B7-07EB25A33E1B}"/>
              </a:ext>
            </a:extLst>
          </p:cNvPr>
          <p:cNvSpPr txBox="1"/>
          <p:nvPr/>
        </p:nvSpPr>
        <p:spPr>
          <a:xfrm>
            <a:off x="190500" y="1079500"/>
            <a:ext cx="2705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요소</a:t>
            </a:r>
          </a:p>
        </p:txBody>
      </p:sp>
      <p:pic>
        <p:nvPicPr>
          <p:cNvPr id="10" name="_x281766016" descr="cif00001">
            <a:extLst>
              <a:ext uri="{FF2B5EF4-FFF2-40B4-BE49-F238E27FC236}">
                <a16:creationId xmlns:a16="http://schemas.microsoft.com/office/drawing/2014/main" id="{99F82A74-E42B-4FBA-8E14-A8AF45C4B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62963" y="2641890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2" name="_x281766016" descr="cif00001">
            <a:extLst>
              <a:ext uri="{FF2B5EF4-FFF2-40B4-BE49-F238E27FC236}">
                <a16:creationId xmlns:a16="http://schemas.microsoft.com/office/drawing/2014/main" id="{0062BD6C-F7D8-4A80-90D3-8B8E53A9C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81930" y="3879237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A5065149-067F-4AAC-A614-B73BD385A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81930" y="5119032"/>
            <a:ext cx="421748" cy="276976"/>
          </a:xfrm>
          <a:prstGeom prst="rect">
            <a:avLst/>
          </a:prstGeom>
          <a:noFill/>
          <a:ln/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0108F01-8641-4DEC-8751-35F1BFFC625B}"/>
              </a:ext>
            </a:extLst>
          </p:cNvPr>
          <p:cNvSpPr txBox="1"/>
          <p:nvPr/>
        </p:nvSpPr>
        <p:spPr>
          <a:xfrm>
            <a:off x="1066800" y="5410200"/>
            <a:ext cx="3297378" cy="3379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교육보장의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75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2BD59B7-8327-4A5A-85C0-5D262EC2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8580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66700" y="3873500"/>
            <a:ext cx="2616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기간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초등학교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4749800"/>
            <a:ext cx="5321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무상교육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현재는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고등학교까지도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무상교육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실시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644900" y="3860800"/>
            <a:ext cx="596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A1C7D-2505-48D4-8DA5-780D87E19319}"/>
              </a:ext>
            </a:extLst>
          </p:cNvPr>
          <p:cNvSpPr txBox="1"/>
          <p:nvPr/>
        </p:nvSpPr>
        <p:spPr>
          <a:xfrm>
            <a:off x="-18256" y="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ECE64-F4C5-427B-9B7E-99DF3BA431EE}"/>
              </a:ext>
            </a:extLst>
          </p:cNvPr>
          <p:cNvSpPr txBox="1"/>
          <p:nvPr/>
        </p:nvSpPr>
        <p:spPr>
          <a:xfrm>
            <a:off x="266700" y="88900"/>
            <a:ext cx="8242300" cy="332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	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685800" algn="l"/>
                <a:tab pos="2959100" algn="l"/>
              </a:tabLst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대한민국의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685800" algn="l"/>
                <a:tab pos="29591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1950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월부터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법률로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정한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것은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1948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헌법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&gt;,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1949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교육법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&gt;,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1952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교육시행령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</a:t>
            </a:r>
          </a:p>
        </p:txBody>
      </p:sp>
      <p:pic>
        <p:nvPicPr>
          <p:cNvPr id="18" name="_x281766016" descr="cif00001">
            <a:extLst>
              <a:ext uri="{FF2B5EF4-FFF2-40B4-BE49-F238E27FC236}">
                <a16:creationId xmlns:a16="http://schemas.microsoft.com/office/drawing/2014/main" id="{DF1826A7-0888-40FC-830F-08EAC34EA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24125" y="3088519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9" name="_x281766016" descr="cif00001">
            <a:extLst>
              <a:ext uri="{FF2B5EF4-FFF2-40B4-BE49-F238E27FC236}">
                <a16:creationId xmlns:a16="http://schemas.microsoft.com/office/drawing/2014/main" id="{14A199DC-6F9E-4DB9-9AB6-947404464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3082363" y="3887863"/>
            <a:ext cx="421748" cy="27697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EBD4448-2FB5-4147-9D9F-B804A229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1"/>
            <a:ext cx="9144000" cy="68580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66700" y="3911600"/>
            <a:ext cx="2494273" cy="11935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기간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98" dirty="0">
                <a:latin typeface="Times New Roman" pitchFamily="18" charset="0"/>
                <a:cs typeface="Times New Roman" pitchFamily="18" charset="0"/>
              </a:rPr>
              <a:t>소</a:t>
            </a:r>
            <a:r>
              <a:rPr lang="en-US" altLang="zh-CN" sz="1898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무상교육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0" y="3860800"/>
            <a:ext cx="596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0C4C4-9149-4D0F-BB04-61557590328E}"/>
              </a:ext>
            </a:extLst>
          </p:cNvPr>
          <p:cNvSpPr txBox="1"/>
          <p:nvPr/>
        </p:nvSpPr>
        <p:spPr>
          <a:xfrm>
            <a:off x="0" y="-5769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</a:t>
            </a:r>
            <a:endParaRPr lang="ko-KR" altLang="en-US" sz="54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3F653-FD53-4B72-ACA2-170A0A78C7FA}"/>
              </a:ext>
            </a:extLst>
          </p:cNvPr>
          <p:cNvSpPr txBox="1"/>
          <p:nvPr/>
        </p:nvSpPr>
        <p:spPr>
          <a:xfrm>
            <a:off x="266700" y="0"/>
            <a:ext cx="8545609" cy="33407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	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685800" algn="l"/>
                <a:tab pos="2959100" algn="l"/>
              </a:tabLst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685800" algn="l"/>
                <a:tab pos="29591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1947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기본교육법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학교교육법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제정</a:t>
            </a:r>
          </a:p>
          <a:p>
            <a:pPr>
              <a:lnSpc>
                <a:spcPts val="36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소학교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(6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/4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도입</a:t>
            </a:r>
          </a:p>
        </p:txBody>
      </p:sp>
      <p:pic>
        <p:nvPicPr>
          <p:cNvPr id="14" name="_x281766016" descr="cif00001">
            <a:extLst>
              <a:ext uri="{FF2B5EF4-FFF2-40B4-BE49-F238E27FC236}">
                <a16:creationId xmlns:a16="http://schemas.microsoft.com/office/drawing/2014/main" id="{C3B2EDBF-0DAB-4C05-A0D6-67FCCF791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853763" y="3899661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5" name="_x281766016" descr="cif00001">
            <a:extLst>
              <a:ext uri="{FF2B5EF4-FFF2-40B4-BE49-F238E27FC236}">
                <a16:creationId xmlns:a16="http://schemas.microsoft.com/office/drawing/2014/main" id="{C31A4D1F-F4D8-45BF-B15F-090B2AD15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15363" y="3049663"/>
            <a:ext cx="421748" cy="2769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877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6EECE21-7784-49DC-8B7E-41BDD8FE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9144000" cy="6629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8854"/>
            <a:ext cx="91440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25800" y="0"/>
            <a:ext cx="2743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244600"/>
            <a:ext cx="2501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CD26414-1294-4A0F-A62A-BC4623CF28C7}"/>
              </a:ext>
            </a:extLst>
          </p:cNvPr>
          <p:cNvSpPr txBox="1"/>
          <p:nvPr/>
        </p:nvSpPr>
        <p:spPr>
          <a:xfrm>
            <a:off x="266700" y="2616200"/>
            <a:ext cx="55626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985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진학을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위한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시험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존재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698500" algn="l"/>
              </a:tabLst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95" dirty="0">
                <a:latin typeface="Times New Roman" pitchFamily="18" charset="0"/>
                <a:cs typeface="Times New Roman" pitchFamily="18" charset="0"/>
              </a:rPr>
              <a:t>소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중학교까지는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대부분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공립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시설에서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</a:t>
            </a:r>
          </a:p>
          <a:p>
            <a:pPr>
              <a:lnSpc>
                <a:spcPts val="3400"/>
              </a:lnSpc>
              <a:tabLst>
                <a:tab pos="698500" algn="l"/>
              </a:tabLst>
            </a:pPr>
            <a:r>
              <a:rPr lang="en-US" altLang="zh-CN" dirty="0"/>
              <a:t>	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대학교부터는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사립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시설에서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일반화</a:t>
            </a:r>
          </a:p>
        </p:txBody>
      </p:sp>
      <p:pic>
        <p:nvPicPr>
          <p:cNvPr id="11" name="_x281766016" descr="cif00001">
            <a:extLst>
              <a:ext uri="{FF2B5EF4-FFF2-40B4-BE49-F238E27FC236}">
                <a16:creationId xmlns:a16="http://schemas.microsoft.com/office/drawing/2014/main" id="{A88631D4-2686-45FE-B041-538A299BF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58287" y="3912361"/>
            <a:ext cx="421748" cy="2769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401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2522B1-6C35-40D2-AAB6-8E579FD3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8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60800" y="-3810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학교</a:t>
            </a:r>
          </a:p>
        </p:txBody>
      </p: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96DF02C9-8303-4624-9662-1BA921C6D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56340"/>
              </p:ext>
            </p:extLst>
          </p:nvPr>
        </p:nvGraphicFramePr>
        <p:xfrm>
          <a:off x="838200" y="2434310"/>
          <a:ext cx="7719517" cy="2896741"/>
        </p:xfrm>
        <a:graphic>
          <a:graphicData uri="http://schemas.openxmlformats.org/drawingml/2006/table">
            <a:tbl>
              <a:tblPr/>
              <a:tblGrid>
                <a:gridCol w="14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13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C0504D"/>
                      </a:solidFill>
                      <a:prstDash val="soli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C0504D"/>
                      </a:solidFill>
                      <a:prstDash val="soli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한국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일본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C0504D"/>
                      </a:solidFill>
                      <a:prstDash val="soli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3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차이점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학기시작일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3월”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주5일등교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학급당2~30명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(</a:t>
                      </a:r>
                      <a:r>
                        <a:rPr lang="en-US" altLang="zh-CN" sz="1296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초등학교기준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itchFamily="18" charset="0"/>
                        </a:rPr>
                        <a:t>·  </a:t>
                      </a:r>
                      <a:r>
                        <a:rPr lang="ko-KR" altLang="en-US" sz="17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itchFamily="18" charset="0"/>
                        </a:rPr>
                        <a:t>시험 </a:t>
                      </a:r>
                      <a:r>
                        <a:rPr lang="en-US" altLang="ko-KR" sz="17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itchFamily="18" charset="0"/>
                        </a:rPr>
                        <a:t>x</a:t>
                      </a:r>
                      <a:endParaRPr lang="zh-CN" altLang="en-US" sz="17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학기시작일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4월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주5~6일등교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학급당40명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(</a:t>
                      </a:r>
                      <a:r>
                        <a:rPr lang="en-US" altLang="zh-CN" sz="1296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소학교기준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 </a:t>
                      </a:r>
                      <a:r>
                        <a:rPr lang="ko-KR" altLang="en-US" sz="17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시험 </a:t>
                      </a:r>
                      <a:r>
                        <a:rPr lang="en-US" altLang="ko-KR" sz="17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o 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(</a:t>
                      </a:r>
                      <a:r>
                        <a:rPr lang="ko-KR" altLang="en-US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중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고등</a:t>
                      </a:r>
                      <a:r>
                        <a:rPr lang="en-US" altLang="zh-CN" sz="1296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학교</a:t>
                      </a:r>
                      <a:r>
                        <a:rPr lang="en-US" altLang="ko-KR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)</a:t>
                      </a:r>
                      <a:endParaRPr lang="zh-CN" altLang="en-US" sz="1296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공통점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의무교육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“9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무상교육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FBE5116-DFE9-4C2E-86C3-3CF8777C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3162300"/>
            <a:ext cx="7874000" cy="163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" y="1397000"/>
            <a:ext cx="222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교과서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9500" y="5715000"/>
            <a:ext cx="556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체육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58F95-EB0F-427C-8877-F70064B32E4F}"/>
              </a:ext>
            </a:extLst>
          </p:cNvPr>
          <p:cNvSpPr txBox="1"/>
          <p:nvPr/>
        </p:nvSpPr>
        <p:spPr>
          <a:xfrm>
            <a:off x="0" y="1503"/>
            <a:ext cx="9180512" cy="923330"/>
          </a:xfrm>
          <a:prstGeom prst="rect">
            <a:avLst/>
          </a:prstGeom>
          <a:blipFill dpi="0" rotWithShape="1">
            <a:blip r:embed="rId4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  <a:endParaRPr lang="ko-KR" altLang="en-US" sz="5400" dirty="0">
              <a:effectLst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5D579A7-0F4F-4FB4-924F-4C62972D33CE}"/>
              </a:ext>
            </a:extLst>
          </p:cNvPr>
          <p:cNvSpPr txBox="1"/>
          <p:nvPr/>
        </p:nvSpPr>
        <p:spPr>
          <a:xfrm>
            <a:off x="2971800" y="48533"/>
            <a:ext cx="35814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필수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교과목</a:t>
            </a:r>
          </a:p>
        </p:txBody>
      </p:sp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F7A351B0-31C9-4381-B0CA-DD1C8C3A9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1572822" flipV="1">
            <a:off x="534489" y="5741161"/>
            <a:ext cx="421748" cy="2769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376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1137</ep:Words>
  <ep:PresentationFormat>화면 슬라이드 쇼(4:3)</ep:PresentationFormat>
  <ep:Paragraphs>271</ep:Paragraphs>
  <ep:Slides>24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Office Theme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2006-08-16T00:00:00.000</dcterms:created>
  <dc:creator>지우김</dc:creator>
  <cp:lastModifiedBy>pc</cp:lastModifiedBy>
  <dcterms:modified xsi:type="dcterms:W3CDTF">2024-05-30T04:37:25.594</dcterms:modified>
  <cp:revision>6</cp:revision>
  <dc:title>Slide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