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42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5" r:id="rId11"/>
    <p:sldId id="283" r:id="rId12"/>
    <p:sldId id="284" r:id="rId13"/>
    <p:sldId id="285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B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918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315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684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51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069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7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013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0153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0344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8257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48413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1938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542973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1476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91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947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249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711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721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180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139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229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9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1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1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WqVdZuj2WYg?feature=oembed" TargetMode="Externa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hUf0TXQdYqQ?feature=oembed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07AE81-C05D-4760-A99A-DCAA672C5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496" y="1838709"/>
            <a:ext cx="8879008" cy="1590291"/>
          </a:xfrm>
        </p:spPr>
        <p:txBody>
          <a:bodyPr anchor="b">
            <a:noAutofit/>
          </a:bodyPr>
          <a:lstStyle/>
          <a:p>
            <a:pPr algn="l"/>
            <a:r>
              <a:rPr lang="ko-KR" altLang="en-US" sz="8800" b="1" dirty="0">
                <a:solidFill>
                  <a:schemeClr val="tx1"/>
                </a:solidFill>
              </a:rPr>
              <a:t>축제의 나라 일본</a:t>
            </a:r>
            <a:endParaRPr lang="ko-KR" altLang="en-US" sz="8800" dirty="0">
              <a:solidFill>
                <a:schemeClr val="tx1"/>
              </a:solidFill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1F8FE154-F79A-4513-9663-1AEAC6D8BE1B}"/>
              </a:ext>
            </a:extLst>
          </p:cNvPr>
          <p:cNvSpPr txBox="1">
            <a:spLocks/>
          </p:cNvSpPr>
          <p:nvPr/>
        </p:nvSpPr>
        <p:spPr>
          <a:xfrm>
            <a:off x="6636160" y="4539832"/>
            <a:ext cx="3899344" cy="1084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3200"/>
              <a:t>21*114*4 </a:t>
            </a:r>
            <a:r>
              <a:rPr lang="ko-KR" altLang="en-US" sz="3200" dirty="0" err="1"/>
              <a:t>일본어일본학과</a:t>
            </a:r>
            <a:r>
              <a:rPr lang="ko-KR" altLang="en-US" sz="3200" dirty="0"/>
              <a:t> </a:t>
            </a:r>
            <a:endParaRPr lang="en-US" altLang="ko-KR" sz="3200" dirty="0"/>
          </a:p>
          <a:p>
            <a:pPr algn="r"/>
            <a:r>
              <a:rPr lang="ko-KR" altLang="en-US" sz="3200" dirty="0"/>
              <a:t>강준</a:t>
            </a:r>
            <a:r>
              <a:rPr lang="en-US" altLang="ko-KR" sz="3200" dirty="0"/>
              <a:t>*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343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57FCA994-75F9-448E-8226-AB18C252E678}"/>
              </a:ext>
            </a:extLst>
          </p:cNvPr>
          <p:cNvSpPr txBox="1">
            <a:spLocks/>
          </p:cNvSpPr>
          <p:nvPr/>
        </p:nvSpPr>
        <p:spPr>
          <a:xfrm>
            <a:off x="417697" y="423304"/>
            <a:ext cx="5537935" cy="953146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2.1 </a:t>
            </a:r>
            <a:r>
              <a:rPr lang="ko-KR" altLang="en-US" sz="4000" dirty="0" err="1"/>
              <a:t>나가오카</a:t>
            </a:r>
            <a:r>
              <a:rPr lang="ko-KR" altLang="en-US" sz="4000" dirty="0"/>
              <a:t> 불꽃 축제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D7FF696A-67A3-4638-9417-E43A957A6DBC}"/>
              </a:ext>
            </a:extLst>
          </p:cNvPr>
          <p:cNvSpPr txBox="1">
            <a:spLocks/>
          </p:cNvSpPr>
          <p:nvPr/>
        </p:nvSpPr>
        <p:spPr>
          <a:xfrm>
            <a:off x="659921" y="2127544"/>
            <a:ext cx="7292953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짧은 시간 동안 큰 규모 축제로 성장 </a:t>
            </a:r>
            <a:r>
              <a:rPr lang="en-US" altLang="ko-KR" sz="3200" dirty="0"/>
              <a:t> </a:t>
            </a:r>
            <a:endParaRPr lang="ko-KR" altLang="en-US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76C77DC5-04E2-4590-925D-EF312381D7F9}"/>
              </a:ext>
            </a:extLst>
          </p:cNvPr>
          <p:cNvSpPr txBox="1">
            <a:spLocks/>
          </p:cNvSpPr>
          <p:nvPr/>
        </p:nvSpPr>
        <p:spPr>
          <a:xfrm>
            <a:off x="659921" y="2933055"/>
            <a:ext cx="6032678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 err="1"/>
              <a:t>나가오카</a:t>
            </a:r>
            <a:r>
              <a:rPr lang="ko-KR" altLang="en-US" sz="3200" dirty="0"/>
              <a:t> 공습 희생자 위령 축제</a:t>
            </a:r>
            <a:endParaRPr lang="ko-KR" altLang="en-US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6BDDFF4-448B-4556-8E22-7197B162F268}"/>
              </a:ext>
            </a:extLst>
          </p:cNvPr>
          <p:cNvSpPr txBox="1">
            <a:spLocks/>
          </p:cNvSpPr>
          <p:nvPr/>
        </p:nvSpPr>
        <p:spPr>
          <a:xfrm>
            <a:off x="659921" y="3738566"/>
            <a:ext cx="6032678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일본 </a:t>
            </a:r>
            <a:r>
              <a:rPr lang="en-US" altLang="ko-KR" sz="3200" dirty="0"/>
              <a:t>10</a:t>
            </a:r>
            <a:r>
              <a:rPr lang="ko-KR" altLang="en-US" sz="3200" dirty="0"/>
              <a:t>대 불꽃 축제에 선정 </a:t>
            </a:r>
            <a:endParaRPr lang="en-US" altLang="ko-KR" sz="3200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5214F74D-5613-4BAE-8CE8-21D3329F680B}"/>
              </a:ext>
            </a:extLst>
          </p:cNvPr>
          <p:cNvSpPr txBox="1">
            <a:spLocks/>
          </p:cNvSpPr>
          <p:nvPr/>
        </p:nvSpPr>
        <p:spPr>
          <a:xfrm>
            <a:off x="659921" y="4544077"/>
            <a:ext cx="6032678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이제는 평화의 축제로 자리매김</a:t>
            </a:r>
            <a:endParaRPr lang="en-US" altLang="ko-KR" sz="3200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2BBE0F6E-F2F5-4F53-85CE-43F7FA6F1673}"/>
              </a:ext>
            </a:extLst>
          </p:cNvPr>
          <p:cNvSpPr txBox="1">
            <a:spLocks/>
          </p:cNvSpPr>
          <p:nvPr/>
        </p:nvSpPr>
        <p:spPr>
          <a:xfrm>
            <a:off x="659921" y="5354436"/>
            <a:ext cx="6032678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다양한 메시지를 담은 </a:t>
            </a:r>
            <a:r>
              <a:rPr lang="ko-KR" altLang="en-US" sz="3200" dirty="0" err="1"/>
              <a:t>불꽃쇼</a:t>
            </a:r>
            <a:endParaRPr lang="en-US" altLang="ko-KR" sz="3200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97C32F0-725B-4324-9954-275DAB437C01}"/>
              </a:ext>
            </a:extLst>
          </p:cNvPr>
          <p:cNvSpPr/>
          <p:nvPr/>
        </p:nvSpPr>
        <p:spPr>
          <a:xfrm>
            <a:off x="7291136" y="423304"/>
            <a:ext cx="4240943" cy="295182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6221218-925A-4160-80E6-2E900AE783FD}"/>
              </a:ext>
            </a:extLst>
          </p:cNvPr>
          <p:cNvSpPr/>
          <p:nvPr/>
        </p:nvSpPr>
        <p:spPr>
          <a:xfrm>
            <a:off x="7291136" y="3564110"/>
            <a:ext cx="4240943" cy="295182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2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8" grpId="0"/>
      <p:bldP spid="10" grpId="0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957FF5D-BCF4-4A3D-9D9C-FF7E78EA99F9}"/>
              </a:ext>
            </a:extLst>
          </p:cNvPr>
          <p:cNvSpPr/>
          <p:nvPr/>
        </p:nvSpPr>
        <p:spPr>
          <a:xfrm>
            <a:off x="7291134" y="354659"/>
            <a:ext cx="4240943" cy="295182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7FCA994-75F9-448E-8226-AB18C252E678}"/>
              </a:ext>
            </a:extLst>
          </p:cNvPr>
          <p:cNvSpPr txBox="1">
            <a:spLocks/>
          </p:cNvSpPr>
          <p:nvPr/>
        </p:nvSpPr>
        <p:spPr>
          <a:xfrm>
            <a:off x="417697" y="423304"/>
            <a:ext cx="5537935" cy="953146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2.2 </a:t>
            </a:r>
            <a:r>
              <a:rPr lang="ko-KR" altLang="en-US" sz="4000" dirty="0"/>
              <a:t>스미다 강 불꽃 축제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D7FF696A-67A3-4638-9417-E43A957A6DBC}"/>
              </a:ext>
            </a:extLst>
          </p:cNvPr>
          <p:cNvSpPr txBox="1">
            <a:spLocks/>
          </p:cNvSpPr>
          <p:nvPr/>
        </p:nvSpPr>
        <p:spPr>
          <a:xfrm>
            <a:off x="659921" y="2127544"/>
            <a:ext cx="7292953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도쿄의 유명한 불꽃 축제</a:t>
            </a:r>
            <a:endParaRPr lang="ko-KR" altLang="en-US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76C77DC5-04E2-4590-925D-EF312381D7F9}"/>
              </a:ext>
            </a:extLst>
          </p:cNvPr>
          <p:cNvSpPr txBox="1">
            <a:spLocks/>
          </p:cNvSpPr>
          <p:nvPr/>
        </p:nvSpPr>
        <p:spPr>
          <a:xfrm>
            <a:off x="659920" y="2933055"/>
            <a:ext cx="6366521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 err="1"/>
              <a:t>다이토구</a:t>
            </a:r>
            <a:r>
              <a:rPr lang="ko-KR" altLang="en-US" sz="3200" dirty="0"/>
              <a:t> 아사쿠사 하천에서 개최</a:t>
            </a:r>
            <a:endParaRPr lang="ko-KR" altLang="en-US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6BDDFF4-448B-4556-8E22-7197B162F268}"/>
              </a:ext>
            </a:extLst>
          </p:cNvPr>
          <p:cNvSpPr txBox="1">
            <a:spLocks/>
          </p:cNvSpPr>
          <p:nvPr/>
        </p:nvSpPr>
        <p:spPr>
          <a:xfrm>
            <a:off x="659921" y="3738566"/>
            <a:ext cx="6032678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매년 </a:t>
            </a:r>
            <a:r>
              <a:rPr lang="en-US" altLang="ko-KR" sz="3200" dirty="0"/>
              <a:t>7</a:t>
            </a:r>
            <a:r>
              <a:rPr lang="ko-KR" altLang="en-US" sz="3200" dirty="0"/>
              <a:t>월에 축제를 시작</a:t>
            </a:r>
            <a:endParaRPr lang="en-US" altLang="ko-KR" sz="3200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41E86F0-E362-4184-A47F-EFE3FDC12492}"/>
              </a:ext>
            </a:extLst>
          </p:cNvPr>
          <p:cNvSpPr/>
          <p:nvPr/>
        </p:nvSpPr>
        <p:spPr>
          <a:xfrm>
            <a:off x="7291134" y="3481233"/>
            <a:ext cx="4240943" cy="295182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5214F74D-5613-4BAE-8CE8-21D3329F680B}"/>
              </a:ext>
            </a:extLst>
          </p:cNvPr>
          <p:cNvSpPr txBox="1">
            <a:spLocks/>
          </p:cNvSpPr>
          <p:nvPr/>
        </p:nvSpPr>
        <p:spPr>
          <a:xfrm>
            <a:off x="659921" y="4544077"/>
            <a:ext cx="6366520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도쿄에서 양대 불꽃 놀이 중 하나</a:t>
            </a:r>
            <a:endParaRPr lang="ko-KR" altLang="en-US" dirty="0"/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35076D49-253B-4E36-8CDC-308B5CDC2622}"/>
              </a:ext>
            </a:extLst>
          </p:cNvPr>
          <p:cNvSpPr txBox="1">
            <a:spLocks/>
          </p:cNvSpPr>
          <p:nvPr/>
        </p:nvSpPr>
        <p:spPr>
          <a:xfrm>
            <a:off x="659921" y="5101615"/>
            <a:ext cx="6366520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solidFill>
                  <a:srgbClr val="FF0000"/>
                </a:solidFill>
              </a:rPr>
              <a:t>(</a:t>
            </a:r>
            <a:r>
              <a:rPr lang="ko-KR" altLang="en-US" sz="3200" dirty="0">
                <a:solidFill>
                  <a:srgbClr val="FF0000"/>
                </a:solidFill>
              </a:rPr>
              <a:t>다른 하나는 </a:t>
            </a:r>
            <a:r>
              <a:rPr lang="ko-KR" altLang="en-US" sz="3200" dirty="0" err="1">
                <a:solidFill>
                  <a:srgbClr val="FF0000"/>
                </a:solidFill>
              </a:rPr>
              <a:t>에도가와구</a:t>
            </a:r>
            <a:r>
              <a:rPr lang="ko-KR" altLang="en-US" sz="3200" dirty="0">
                <a:solidFill>
                  <a:srgbClr val="FF0000"/>
                </a:solidFill>
              </a:rPr>
              <a:t> 불꽃 놀이</a:t>
            </a:r>
            <a:r>
              <a:rPr lang="en-US" altLang="ko-KR" sz="3200" dirty="0">
                <a:solidFill>
                  <a:srgbClr val="FF0000"/>
                </a:solidFill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6" grpId="0"/>
      <p:bldP spid="19" grpId="0" animBg="1"/>
      <p:bldP spid="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957FF5D-BCF4-4A3D-9D9C-FF7E78EA99F9}"/>
              </a:ext>
            </a:extLst>
          </p:cNvPr>
          <p:cNvSpPr/>
          <p:nvPr/>
        </p:nvSpPr>
        <p:spPr>
          <a:xfrm>
            <a:off x="7291134" y="354659"/>
            <a:ext cx="4240943" cy="295182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7FCA994-75F9-448E-8226-AB18C252E678}"/>
              </a:ext>
            </a:extLst>
          </p:cNvPr>
          <p:cNvSpPr txBox="1">
            <a:spLocks/>
          </p:cNvSpPr>
          <p:nvPr/>
        </p:nvSpPr>
        <p:spPr>
          <a:xfrm>
            <a:off x="417697" y="423304"/>
            <a:ext cx="5537935" cy="953146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2.2 </a:t>
            </a:r>
            <a:r>
              <a:rPr lang="ko-KR" altLang="en-US" sz="4000" dirty="0"/>
              <a:t>스미다 강 불꽃 축제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D7FF696A-67A3-4638-9417-E43A957A6DBC}"/>
              </a:ext>
            </a:extLst>
          </p:cNvPr>
          <p:cNvSpPr txBox="1">
            <a:spLocks/>
          </p:cNvSpPr>
          <p:nvPr/>
        </p:nvSpPr>
        <p:spPr>
          <a:xfrm>
            <a:off x="659921" y="2127544"/>
            <a:ext cx="7292953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도심에서 즐기는 색다른 축제</a:t>
            </a:r>
            <a:endParaRPr lang="ko-KR" altLang="en-US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76C77DC5-04E2-4590-925D-EF312381D7F9}"/>
              </a:ext>
            </a:extLst>
          </p:cNvPr>
          <p:cNvSpPr txBox="1">
            <a:spLocks/>
          </p:cNvSpPr>
          <p:nvPr/>
        </p:nvSpPr>
        <p:spPr>
          <a:xfrm>
            <a:off x="659920" y="2933055"/>
            <a:ext cx="6366521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축제에 가기 위한 교통편 편리</a:t>
            </a:r>
            <a:endParaRPr lang="ko-KR" altLang="en-US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6BDDFF4-448B-4556-8E22-7197B162F268}"/>
              </a:ext>
            </a:extLst>
          </p:cNvPr>
          <p:cNvSpPr txBox="1">
            <a:spLocks/>
          </p:cNvSpPr>
          <p:nvPr/>
        </p:nvSpPr>
        <p:spPr>
          <a:xfrm>
            <a:off x="659921" y="3738566"/>
            <a:ext cx="6032678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매년 수많은 관광객이 참가</a:t>
            </a:r>
            <a:endParaRPr lang="ko-KR" altLang="en-US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41E86F0-E362-4184-A47F-EFE3FDC12492}"/>
              </a:ext>
            </a:extLst>
          </p:cNvPr>
          <p:cNvSpPr/>
          <p:nvPr/>
        </p:nvSpPr>
        <p:spPr>
          <a:xfrm>
            <a:off x="7291134" y="3481233"/>
            <a:ext cx="4240943" cy="295182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5214F74D-5613-4BAE-8CE8-21D3329F680B}"/>
              </a:ext>
            </a:extLst>
          </p:cNvPr>
          <p:cNvSpPr txBox="1">
            <a:spLocks/>
          </p:cNvSpPr>
          <p:nvPr/>
        </p:nvSpPr>
        <p:spPr>
          <a:xfrm>
            <a:off x="659921" y="4544077"/>
            <a:ext cx="6366520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건물과 맨션 안에서도 관람 가능</a:t>
            </a:r>
            <a:endParaRPr lang="ko-KR" altLang="en-US" dirty="0"/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35076D49-253B-4E36-8CDC-308B5CDC2622}"/>
              </a:ext>
            </a:extLst>
          </p:cNvPr>
          <p:cNvSpPr txBox="1">
            <a:spLocks/>
          </p:cNvSpPr>
          <p:nvPr/>
        </p:nvSpPr>
        <p:spPr>
          <a:xfrm>
            <a:off x="659921" y="5101615"/>
            <a:ext cx="6366520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solidFill>
                  <a:srgbClr val="FF0000"/>
                </a:solidFill>
              </a:rPr>
              <a:t>(</a:t>
            </a:r>
            <a:r>
              <a:rPr lang="ko-KR" altLang="en-US" sz="3200" dirty="0">
                <a:solidFill>
                  <a:srgbClr val="FF0000"/>
                </a:solidFill>
              </a:rPr>
              <a:t>축제 때문에 주변 부동산 시세 폭등</a:t>
            </a:r>
            <a:r>
              <a:rPr lang="en-US" altLang="ko-KR" sz="3200" dirty="0">
                <a:solidFill>
                  <a:srgbClr val="FF0000"/>
                </a:solidFill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1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6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A01CA9-268B-4ECE-A44A-88905128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16" y="478896"/>
            <a:ext cx="5541852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3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>
                <a:latin typeface="+mj-ea"/>
              </a:rPr>
              <a:t>가을의 감사제 축제</a:t>
            </a:r>
            <a:endParaRPr lang="ko-KR" altLang="en-US" sz="40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1AA44EDD-F7B6-4597-83B1-0E32212E7736}"/>
              </a:ext>
            </a:extLst>
          </p:cNvPr>
          <p:cNvSpPr txBox="1">
            <a:spLocks/>
          </p:cNvSpPr>
          <p:nvPr/>
        </p:nvSpPr>
        <p:spPr>
          <a:xfrm>
            <a:off x="4780023" y="1806669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선선한 날씨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A66C3B4F-B6C4-41DB-A9C2-3315127C0276}"/>
              </a:ext>
            </a:extLst>
          </p:cNvPr>
          <p:cNvSpPr txBox="1">
            <a:spLocks/>
          </p:cNvSpPr>
          <p:nvPr/>
        </p:nvSpPr>
        <p:spPr>
          <a:xfrm>
            <a:off x="8457972" y="1800816"/>
            <a:ext cx="4011708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수확의 계절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BE9CF9D-FE8D-4CF3-B219-D470A713D283}"/>
              </a:ext>
            </a:extLst>
          </p:cNvPr>
          <p:cNvSpPr/>
          <p:nvPr/>
        </p:nvSpPr>
        <p:spPr>
          <a:xfrm>
            <a:off x="4666574" y="2452335"/>
            <a:ext cx="2935425" cy="250495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FACC475-D603-4819-AA44-04978778F33F}"/>
              </a:ext>
            </a:extLst>
          </p:cNvPr>
          <p:cNvSpPr/>
          <p:nvPr/>
        </p:nvSpPr>
        <p:spPr>
          <a:xfrm>
            <a:off x="705931" y="2452335"/>
            <a:ext cx="2935425" cy="250495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59A1461E-CE01-45FA-A46F-0AF569D5EF1A}"/>
              </a:ext>
            </a:extLst>
          </p:cNvPr>
          <p:cNvSpPr/>
          <p:nvPr/>
        </p:nvSpPr>
        <p:spPr>
          <a:xfrm>
            <a:off x="8430723" y="2537375"/>
            <a:ext cx="2935425" cy="250495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283548C8-EA59-4872-9C1C-8BC52944CEAE}"/>
              </a:ext>
            </a:extLst>
          </p:cNvPr>
          <p:cNvSpPr txBox="1">
            <a:spLocks/>
          </p:cNvSpPr>
          <p:nvPr/>
        </p:nvSpPr>
        <p:spPr>
          <a:xfrm>
            <a:off x="5065888" y="5338576"/>
            <a:ext cx="4815224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(</a:t>
            </a:r>
            <a:r>
              <a:rPr lang="ko-KR" altLang="en-US" sz="3200" dirty="0"/>
              <a:t>놀기 편함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6151A673-481D-40CA-B1F3-1B68991349AA}"/>
              </a:ext>
            </a:extLst>
          </p:cNvPr>
          <p:cNvSpPr txBox="1">
            <a:spLocks/>
          </p:cNvSpPr>
          <p:nvPr/>
        </p:nvSpPr>
        <p:spPr>
          <a:xfrm>
            <a:off x="389716" y="1810078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3200" dirty="0"/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EEA47F57-D5BE-456E-9B40-9A5D93D269CD}"/>
              </a:ext>
            </a:extLst>
          </p:cNvPr>
          <p:cNvSpPr txBox="1">
            <a:spLocks/>
          </p:cNvSpPr>
          <p:nvPr/>
        </p:nvSpPr>
        <p:spPr>
          <a:xfrm>
            <a:off x="943169" y="5338577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(</a:t>
            </a:r>
            <a:r>
              <a:rPr lang="ko-KR" altLang="en-US" sz="3200" dirty="0"/>
              <a:t>수려한 경관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B19DB5D7-F743-4460-80D8-00FE1E0D0D4B}"/>
              </a:ext>
            </a:extLst>
          </p:cNvPr>
          <p:cNvSpPr txBox="1">
            <a:spLocks/>
          </p:cNvSpPr>
          <p:nvPr/>
        </p:nvSpPr>
        <p:spPr>
          <a:xfrm>
            <a:off x="8179177" y="5338576"/>
            <a:ext cx="4414990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(</a:t>
            </a:r>
            <a:r>
              <a:rPr lang="ko-KR" altLang="en-US" sz="3200" dirty="0"/>
              <a:t>먹거리 풍부</a:t>
            </a:r>
            <a:r>
              <a:rPr lang="en-US" altLang="ko-KR" sz="3200" dirty="0"/>
              <a:t>, </a:t>
            </a:r>
            <a:r>
              <a:rPr lang="ko-KR" altLang="en-US" sz="3200" dirty="0"/>
              <a:t>여유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EC30332C-4C10-437A-8E79-3FF6816F954D}"/>
              </a:ext>
            </a:extLst>
          </p:cNvPr>
          <p:cNvSpPr txBox="1">
            <a:spLocks/>
          </p:cNvSpPr>
          <p:nvPr/>
        </p:nvSpPr>
        <p:spPr>
          <a:xfrm>
            <a:off x="705931" y="1842324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단풍의 계절</a:t>
            </a:r>
          </a:p>
        </p:txBody>
      </p:sp>
    </p:spTree>
    <p:extLst>
      <p:ext uri="{BB962C8B-B14F-4D97-AF65-F5344CB8AC3E}">
        <p14:creationId xmlns:p14="http://schemas.microsoft.com/office/powerpoint/2010/main" val="834802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 animBg="1"/>
      <p:bldP spid="20" grpId="0" animBg="1"/>
      <p:bldP spid="22" grpId="0" animBg="1"/>
      <p:bldP spid="24" grpId="0"/>
      <p:bldP spid="15" grpId="0"/>
      <p:bldP spid="1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957FF5D-BCF4-4A3D-9D9C-FF7E78EA99F9}"/>
              </a:ext>
            </a:extLst>
          </p:cNvPr>
          <p:cNvSpPr/>
          <p:nvPr/>
        </p:nvSpPr>
        <p:spPr>
          <a:xfrm>
            <a:off x="7291134" y="354659"/>
            <a:ext cx="4240943" cy="295182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7FCA994-75F9-448E-8226-AB18C252E678}"/>
              </a:ext>
            </a:extLst>
          </p:cNvPr>
          <p:cNvSpPr txBox="1">
            <a:spLocks/>
          </p:cNvSpPr>
          <p:nvPr/>
        </p:nvSpPr>
        <p:spPr>
          <a:xfrm>
            <a:off x="417698" y="423304"/>
            <a:ext cx="3889608" cy="953146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3.1 </a:t>
            </a:r>
            <a:r>
              <a:rPr lang="ko-KR" altLang="en-US" sz="4000" dirty="0" err="1"/>
              <a:t>사자춤</a:t>
            </a:r>
            <a:r>
              <a:rPr lang="ko-KR" altLang="en-US" sz="4000" dirty="0"/>
              <a:t> 축제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D7FF696A-67A3-4638-9417-E43A957A6DBC}"/>
              </a:ext>
            </a:extLst>
          </p:cNvPr>
          <p:cNvSpPr txBox="1">
            <a:spLocks/>
          </p:cNvSpPr>
          <p:nvPr/>
        </p:nvSpPr>
        <p:spPr>
          <a:xfrm>
            <a:off x="659921" y="2127544"/>
            <a:ext cx="7292953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 err="1"/>
              <a:t>카가와현에서</a:t>
            </a:r>
            <a:r>
              <a:rPr lang="ko-KR" altLang="en-US" sz="3200" dirty="0"/>
              <a:t> 개최</a:t>
            </a:r>
            <a:endParaRPr lang="ko-KR" altLang="en-US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76C77DC5-04E2-4590-925D-EF312381D7F9}"/>
              </a:ext>
            </a:extLst>
          </p:cNvPr>
          <p:cNvSpPr txBox="1">
            <a:spLocks/>
          </p:cNvSpPr>
          <p:nvPr/>
        </p:nvSpPr>
        <p:spPr>
          <a:xfrm>
            <a:off x="659919" y="2933055"/>
            <a:ext cx="7040291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현내 </a:t>
            </a:r>
            <a:r>
              <a:rPr lang="en-US" altLang="ko-KR" sz="3200" dirty="0"/>
              <a:t>800 </a:t>
            </a:r>
            <a:r>
              <a:rPr lang="ko-KR" altLang="en-US" sz="3200" dirty="0"/>
              <a:t>팀의 </a:t>
            </a:r>
            <a:r>
              <a:rPr lang="ko-KR" altLang="en-US" sz="3200" dirty="0" err="1"/>
              <a:t>사자춤</a:t>
            </a:r>
            <a:r>
              <a:rPr lang="ko-KR" altLang="en-US" sz="3200" dirty="0"/>
              <a:t> 그룹이 존재 </a:t>
            </a:r>
            <a:endParaRPr lang="ko-KR" altLang="en-US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6BDDFF4-448B-4556-8E22-7197B162F268}"/>
              </a:ext>
            </a:extLst>
          </p:cNvPr>
          <p:cNvSpPr txBox="1">
            <a:spLocks/>
          </p:cNvSpPr>
          <p:nvPr/>
        </p:nvSpPr>
        <p:spPr>
          <a:xfrm>
            <a:off x="659921" y="3738566"/>
            <a:ext cx="6032678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관광객들의 참여도 가능한 축제</a:t>
            </a:r>
            <a:endParaRPr lang="ko-KR" altLang="en-US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41E86F0-E362-4184-A47F-EFE3FDC12492}"/>
              </a:ext>
            </a:extLst>
          </p:cNvPr>
          <p:cNvSpPr/>
          <p:nvPr/>
        </p:nvSpPr>
        <p:spPr>
          <a:xfrm>
            <a:off x="7291134" y="3481233"/>
            <a:ext cx="4240943" cy="295182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EB2406F-E648-49A0-9605-683BE49EDA82}"/>
              </a:ext>
            </a:extLst>
          </p:cNvPr>
          <p:cNvSpPr/>
          <p:nvPr/>
        </p:nvSpPr>
        <p:spPr>
          <a:xfrm>
            <a:off x="659920" y="4235137"/>
            <a:ext cx="6032678" cy="219792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87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6" grpId="0"/>
      <p:bldP spid="1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957FF5D-BCF4-4A3D-9D9C-FF7E78EA99F9}"/>
              </a:ext>
            </a:extLst>
          </p:cNvPr>
          <p:cNvSpPr/>
          <p:nvPr/>
        </p:nvSpPr>
        <p:spPr>
          <a:xfrm>
            <a:off x="7291134" y="354659"/>
            <a:ext cx="4240943" cy="295182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7FCA994-75F9-448E-8226-AB18C252E678}"/>
              </a:ext>
            </a:extLst>
          </p:cNvPr>
          <p:cNvSpPr txBox="1">
            <a:spLocks/>
          </p:cNvSpPr>
          <p:nvPr/>
        </p:nvSpPr>
        <p:spPr>
          <a:xfrm>
            <a:off x="417698" y="423304"/>
            <a:ext cx="3889608" cy="953146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3.1 </a:t>
            </a:r>
            <a:r>
              <a:rPr lang="ko-KR" altLang="en-US" sz="4000" dirty="0" err="1"/>
              <a:t>사자춤</a:t>
            </a:r>
            <a:r>
              <a:rPr lang="ko-KR" altLang="en-US" sz="4000" dirty="0"/>
              <a:t> 축제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D7FF696A-67A3-4638-9417-E43A957A6DBC}"/>
              </a:ext>
            </a:extLst>
          </p:cNvPr>
          <p:cNvSpPr txBox="1">
            <a:spLocks/>
          </p:cNvSpPr>
          <p:nvPr/>
        </p:nvSpPr>
        <p:spPr>
          <a:xfrm>
            <a:off x="659921" y="2127544"/>
            <a:ext cx="7292953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 err="1"/>
              <a:t>사자춤을</a:t>
            </a:r>
            <a:r>
              <a:rPr lang="ko-KR" altLang="en-US" sz="3200" dirty="0"/>
              <a:t> 추며 잡귀를 </a:t>
            </a:r>
            <a:r>
              <a:rPr lang="ko-KR" altLang="en-US" sz="3200" dirty="0" err="1"/>
              <a:t>쫒아냄</a:t>
            </a:r>
            <a:endParaRPr lang="ko-KR" altLang="en-US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76C77DC5-04E2-4590-925D-EF312381D7F9}"/>
              </a:ext>
            </a:extLst>
          </p:cNvPr>
          <p:cNvSpPr txBox="1">
            <a:spLocks/>
          </p:cNvSpPr>
          <p:nvPr/>
        </p:nvSpPr>
        <p:spPr>
          <a:xfrm>
            <a:off x="659919" y="2933055"/>
            <a:ext cx="7040291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이국적인 </a:t>
            </a:r>
            <a:r>
              <a:rPr lang="ko-KR" altLang="en-US" sz="3200" dirty="0" err="1"/>
              <a:t>사자춤도</a:t>
            </a:r>
            <a:r>
              <a:rPr lang="ko-KR" altLang="en-US" sz="3200" dirty="0"/>
              <a:t> 관람 가능</a:t>
            </a:r>
            <a:endParaRPr lang="ko-KR" altLang="en-US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6BDDFF4-448B-4556-8E22-7197B162F268}"/>
              </a:ext>
            </a:extLst>
          </p:cNvPr>
          <p:cNvSpPr txBox="1">
            <a:spLocks/>
          </p:cNvSpPr>
          <p:nvPr/>
        </p:nvSpPr>
        <p:spPr>
          <a:xfrm>
            <a:off x="659920" y="3738566"/>
            <a:ext cx="6414647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일본 내 최대 규모의 </a:t>
            </a:r>
            <a:r>
              <a:rPr lang="ko-KR" altLang="en-US" sz="3200" dirty="0" err="1"/>
              <a:t>사자춤</a:t>
            </a:r>
            <a:r>
              <a:rPr lang="ko-KR" altLang="en-US" sz="3200" dirty="0"/>
              <a:t> 축제</a:t>
            </a:r>
            <a:endParaRPr lang="ko-KR" altLang="en-US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41E86F0-E362-4184-A47F-EFE3FDC12492}"/>
              </a:ext>
            </a:extLst>
          </p:cNvPr>
          <p:cNvSpPr/>
          <p:nvPr/>
        </p:nvSpPr>
        <p:spPr>
          <a:xfrm>
            <a:off x="7291134" y="3481233"/>
            <a:ext cx="4240943" cy="295182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9A1E70E5-35D3-423F-8B82-99390D1CAA61}"/>
              </a:ext>
            </a:extLst>
          </p:cNvPr>
          <p:cNvSpPr txBox="1">
            <a:spLocks/>
          </p:cNvSpPr>
          <p:nvPr/>
        </p:nvSpPr>
        <p:spPr>
          <a:xfrm>
            <a:off x="659921" y="4544077"/>
            <a:ext cx="6032678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농경민족의 염원인 풍작을 기원</a:t>
            </a:r>
            <a:endParaRPr lang="ko-KR" altLang="en-US" dirty="0"/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4E97E45F-BC3B-47AC-9101-23C6A0AA5098}"/>
              </a:ext>
            </a:extLst>
          </p:cNvPr>
          <p:cNvSpPr txBox="1">
            <a:spLocks/>
          </p:cNvSpPr>
          <p:nvPr/>
        </p:nvSpPr>
        <p:spPr>
          <a:xfrm>
            <a:off x="659921" y="5349588"/>
            <a:ext cx="6032678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국제 예술제에서 높은 평가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63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6" grpId="0"/>
      <p:bldP spid="19" grpId="0" animBg="1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957FF5D-BCF4-4A3D-9D9C-FF7E78EA99F9}"/>
              </a:ext>
            </a:extLst>
          </p:cNvPr>
          <p:cNvSpPr/>
          <p:nvPr/>
        </p:nvSpPr>
        <p:spPr>
          <a:xfrm>
            <a:off x="7291134" y="354659"/>
            <a:ext cx="4240943" cy="295182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7FCA994-75F9-448E-8226-AB18C252E678}"/>
              </a:ext>
            </a:extLst>
          </p:cNvPr>
          <p:cNvSpPr txBox="1">
            <a:spLocks/>
          </p:cNvSpPr>
          <p:nvPr/>
        </p:nvSpPr>
        <p:spPr>
          <a:xfrm>
            <a:off x="417698" y="423304"/>
            <a:ext cx="5008544" cy="953146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3.2 </a:t>
            </a:r>
            <a:r>
              <a:rPr lang="ko-KR" altLang="en-US" sz="4000" dirty="0" err="1"/>
              <a:t>니이하마</a:t>
            </a:r>
            <a:r>
              <a:rPr lang="ko-KR" altLang="en-US" sz="4000" dirty="0"/>
              <a:t> 북 축제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D7FF696A-67A3-4638-9417-E43A957A6DBC}"/>
              </a:ext>
            </a:extLst>
          </p:cNvPr>
          <p:cNvSpPr txBox="1">
            <a:spLocks/>
          </p:cNvSpPr>
          <p:nvPr/>
        </p:nvSpPr>
        <p:spPr>
          <a:xfrm>
            <a:off x="515539" y="2093230"/>
            <a:ext cx="7292953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 err="1"/>
              <a:t>시고쿠의</a:t>
            </a:r>
            <a:r>
              <a:rPr lang="ko-KR" altLang="en-US" sz="3200" dirty="0"/>
              <a:t> </a:t>
            </a:r>
            <a:r>
              <a:rPr lang="en-US" altLang="ko-KR" sz="3200" dirty="0"/>
              <a:t>3</a:t>
            </a:r>
            <a:r>
              <a:rPr lang="ko-KR" altLang="en-US" sz="3200" dirty="0"/>
              <a:t>대 축제</a:t>
            </a:r>
            <a:endParaRPr lang="ko-KR" altLang="en-US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76C77DC5-04E2-4590-925D-EF312381D7F9}"/>
              </a:ext>
            </a:extLst>
          </p:cNvPr>
          <p:cNvSpPr txBox="1">
            <a:spLocks/>
          </p:cNvSpPr>
          <p:nvPr/>
        </p:nvSpPr>
        <p:spPr>
          <a:xfrm>
            <a:off x="515539" y="3044737"/>
            <a:ext cx="7040291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풍작을 기원하는 축제</a:t>
            </a:r>
            <a:endParaRPr lang="ko-KR" altLang="en-US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6BDDFF4-448B-4556-8E22-7197B162F268}"/>
              </a:ext>
            </a:extLst>
          </p:cNvPr>
          <p:cNvSpPr txBox="1">
            <a:spLocks/>
          </p:cNvSpPr>
          <p:nvPr/>
        </p:nvSpPr>
        <p:spPr>
          <a:xfrm>
            <a:off x="515539" y="4015171"/>
            <a:ext cx="6414647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인근 지역 간에 자부심 대결</a:t>
            </a:r>
            <a:endParaRPr lang="ko-KR" altLang="en-US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41E86F0-E362-4184-A47F-EFE3FDC12492}"/>
              </a:ext>
            </a:extLst>
          </p:cNvPr>
          <p:cNvSpPr/>
          <p:nvPr/>
        </p:nvSpPr>
        <p:spPr>
          <a:xfrm>
            <a:off x="7291134" y="3481233"/>
            <a:ext cx="4240943" cy="295182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9A1E70E5-35D3-423F-8B82-99390D1CAA61}"/>
              </a:ext>
            </a:extLst>
          </p:cNvPr>
          <p:cNvSpPr txBox="1">
            <a:spLocks/>
          </p:cNvSpPr>
          <p:nvPr/>
        </p:nvSpPr>
        <p:spPr>
          <a:xfrm>
            <a:off x="515539" y="4985605"/>
            <a:ext cx="6775595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관람객의 눈길을 끄는 거대한 수레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8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6" grpId="0"/>
      <p:bldP spid="19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957FF5D-BCF4-4A3D-9D9C-FF7E78EA99F9}"/>
              </a:ext>
            </a:extLst>
          </p:cNvPr>
          <p:cNvSpPr/>
          <p:nvPr/>
        </p:nvSpPr>
        <p:spPr>
          <a:xfrm>
            <a:off x="6765760" y="472665"/>
            <a:ext cx="4802411" cy="590407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7FCA994-75F9-448E-8226-AB18C252E678}"/>
              </a:ext>
            </a:extLst>
          </p:cNvPr>
          <p:cNvSpPr txBox="1">
            <a:spLocks/>
          </p:cNvSpPr>
          <p:nvPr/>
        </p:nvSpPr>
        <p:spPr>
          <a:xfrm>
            <a:off x="417698" y="423304"/>
            <a:ext cx="5008544" cy="953146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3.2 </a:t>
            </a:r>
            <a:r>
              <a:rPr lang="ko-KR" altLang="en-US" sz="4000" dirty="0" err="1"/>
              <a:t>니이하마</a:t>
            </a:r>
            <a:r>
              <a:rPr lang="ko-KR" altLang="en-US" sz="4000" dirty="0"/>
              <a:t> 북 축제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D7FF696A-67A3-4638-9417-E43A957A6DBC}"/>
              </a:ext>
            </a:extLst>
          </p:cNvPr>
          <p:cNvSpPr txBox="1">
            <a:spLocks/>
          </p:cNvSpPr>
          <p:nvPr/>
        </p:nvSpPr>
        <p:spPr>
          <a:xfrm>
            <a:off x="515539" y="2093230"/>
            <a:ext cx="7292953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축제 참가인들은 모두 남자</a:t>
            </a:r>
            <a:endParaRPr lang="ko-KR" altLang="en-US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76C77DC5-04E2-4590-925D-EF312381D7F9}"/>
              </a:ext>
            </a:extLst>
          </p:cNvPr>
          <p:cNvSpPr txBox="1">
            <a:spLocks/>
          </p:cNvSpPr>
          <p:nvPr/>
        </p:nvSpPr>
        <p:spPr>
          <a:xfrm>
            <a:off x="515539" y="3044737"/>
            <a:ext cx="7040291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헤이안 시대부터 시작된 전통문화</a:t>
            </a:r>
            <a:endParaRPr lang="ko-KR" altLang="en-US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6BDDFF4-448B-4556-8E22-7197B162F268}"/>
              </a:ext>
            </a:extLst>
          </p:cNvPr>
          <p:cNvSpPr txBox="1">
            <a:spLocks/>
          </p:cNvSpPr>
          <p:nvPr/>
        </p:nvSpPr>
        <p:spPr>
          <a:xfrm>
            <a:off x="515539" y="4015171"/>
            <a:ext cx="6414647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 err="1"/>
              <a:t>북대</a:t>
            </a:r>
            <a:r>
              <a:rPr lang="ko-KR" altLang="en-US" sz="3200" dirty="0"/>
              <a:t> 간의 박치기가 축제의 묘미</a:t>
            </a:r>
            <a:endParaRPr lang="ko-KR" altLang="en-US" dirty="0"/>
          </a:p>
        </p:txBody>
      </p:sp>
      <p:pic>
        <p:nvPicPr>
          <p:cNvPr id="2" name="온라인 미디어 1" title="新居浜太鼓祭り令和元年2019 山根グラウンド20台統一寄せ">
            <a:hlinkClick r:id="" action="ppaction://media"/>
            <a:extLst>
              <a:ext uri="{FF2B5EF4-FFF2-40B4-BE49-F238E27FC236}">
                <a16:creationId xmlns:a16="http://schemas.microsoft.com/office/drawing/2014/main" id="{A3732647-5BD4-4EF9-832D-77AE4B80E8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2411" y="4863067"/>
            <a:ext cx="2540000" cy="1435100"/>
          </a:xfrm>
          <a:prstGeom prst="rect">
            <a:avLst/>
          </a:prstGeom>
        </p:spPr>
      </p:pic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9D303988-8E98-420E-8324-644A1A70E88B}"/>
              </a:ext>
            </a:extLst>
          </p:cNvPr>
          <p:cNvSpPr txBox="1">
            <a:spLocks/>
          </p:cNvSpPr>
          <p:nvPr/>
        </p:nvSpPr>
        <p:spPr>
          <a:xfrm>
            <a:off x="3352892" y="5874064"/>
            <a:ext cx="2743108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 </a:t>
            </a:r>
            <a:r>
              <a:rPr lang="en-US" altLang="ko-KR" sz="3200" dirty="0">
                <a:solidFill>
                  <a:srgbClr val="FF0000"/>
                </a:solidFill>
              </a:rPr>
              <a:t>(</a:t>
            </a:r>
            <a:r>
              <a:rPr lang="ko-KR" altLang="en-US" sz="3200" dirty="0">
                <a:solidFill>
                  <a:srgbClr val="FF0000"/>
                </a:solidFill>
              </a:rPr>
              <a:t>축제 영상 자료</a:t>
            </a:r>
            <a:r>
              <a:rPr lang="en-US" altLang="ko-KR" sz="3200" dirty="0">
                <a:solidFill>
                  <a:srgbClr val="FF0000"/>
                </a:solidFill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1" grpId="0" animBg="1"/>
      <p:bldP spid="12" grpId="0"/>
      <p:bldP spid="14" grpId="0"/>
      <p:bldP spid="1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A01CA9-268B-4ECE-A44A-88905128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16" y="478896"/>
            <a:ext cx="4276858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4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>
                <a:latin typeface="+mj-ea"/>
              </a:rPr>
              <a:t>겨울의 눈 축제</a:t>
            </a:r>
            <a:endParaRPr lang="ko-KR" altLang="en-US" sz="40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1AA44EDD-F7B6-4597-83B1-0E32212E7736}"/>
              </a:ext>
            </a:extLst>
          </p:cNvPr>
          <p:cNvSpPr txBox="1">
            <a:spLocks/>
          </p:cNvSpPr>
          <p:nvPr/>
        </p:nvSpPr>
        <p:spPr>
          <a:xfrm>
            <a:off x="4511025" y="1800815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아름다운 설상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A66C3B4F-B6C4-41DB-A9C2-3315127C0276}"/>
              </a:ext>
            </a:extLst>
          </p:cNvPr>
          <p:cNvSpPr txBox="1">
            <a:spLocks/>
          </p:cNvSpPr>
          <p:nvPr/>
        </p:nvSpPr>
        <p:spPr>
          <a:xfrm>
            <a:off x="8632334" y="1800815"/>
            <a:ext cx="4011708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빛과 야경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BE9CF9D-FE8D-4CF3-B219-D470A713D283}"/>
              </a:ext>
            </a:extLst>
          </p:cNvPr>
          <p:cNvSpPr/>
          <p:nvPr/>
        </p:nvSpPr>
        <p:spPr>
          <a:xfrm>
            <a:off x="4666574" y="2452335"/>
            <a:ext cx="2935425" cy="250495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FACC475-D603-4819-AA44-04978778F33F}"/>
              </a:ext>
            </a:extLst>
          </p:cNvPr>
          <p:cNvSpPr/>
          <p:nvPr/>
        </p:nvSpPr>
        <p:spPr>
          <a:xfrm>
            <a:off x="705931" y="2452335"/>
            <a:ext cx="2935425" cy="250495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59A1461E-CE01-45FA-A46F-0AF569D5EF1A}"/>
              </a:ext>
            </a:extLst>
          </p:cNvPr>
          <p:cNvSpPr/>
          <p:nvPr/>
        </p:nvSpPr>
        <p:spPr>
          <a:xfrm>
            <a:off x="8430723" y="2537375"/>
            <a:ext cx="2935425" cy="250495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283548C8-EA59-4872-9C1C-8BC52944CEAE}"/>
              </a:ext>
            </a:extLst>
          </p:cNvPr>
          <p:cNvSpPr txBox="1">
            <a:spLocks/>
          </p:cNvSpPr>
          <p:nvPr/>
        </p:nvSpPr>
        <p:spPr>
          <a:xfrm>
            <a:off x="4368056" y="5338576"/>
            <a:ext cx="4815224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(</a:t>
            </a:r>
            <a:r>
              <a:rPr lang="ko-KR" altLang="en-US" sz="3200" dirty="0"/>
              <a:t>예술가들의 참여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6151A673-481D-40CA-B1F3-1B68991349AA}"/>
              </a:ext>
            </a:extLst>
          </p:cNvPr>
          <p:cNvSpPr txBox="1">
            <a:spLocks/>
          </p:cNvSpPr>
          <p:nvPr/>
        </p:nvSpPr>
        <p:spPr>
          <a:xfrm>
            <a:off x="389716" y="1810078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3200" dirty="0"/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EEA47F57-D5BE-456E-9B40-9A5D93D269CD}"/>
              </a:ext>
            </a:extLst>
          </p:cNvPr>
          <p:cNvSpPr txBox="1">
            <a:spLocks/>
          </p:cNvSpPr>
          <p:nvPr/>
        </p:nvSpPr>
        <p:spPr>
          <a:xfrm>
            <a:off x="705931" y="5338576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(</a:t>
            </a:r>
            <a:r>
              <a:rPr lang="ko-KR" altLang="en-US" sz="3200" dirty="0"/>
              <a:t>정적인 즐거움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B19DB5D7-F743-4460-80D8-00FE1E0D0D4B}"/>
              </a:ext>
            </a:extLst>
          </p:cNvPr>
          <p:cNvSpPr txBox="1">
            <a:spLocks/>
          </p:cNvSpPr>
          <p:nvPr/>
        </p:nvSpPr>
        <p:spPr>
          <a:xfrm>
            <a:off x="8229052" y="5338576"/>
            <a:ext cx="4414990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(</a:t>
            </a:r>
            <a:r>
              <a:rPr lang="ko-KR" altLang="en-US" sz="3200" dirty="0"/>
              <a:t>아름다워진 도시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EC30332C-4C10-437A-8E79-3FF6816F954D}"/>
              </a:ext>
            </a:extLst>
          </p:cNvPr>
          <p:cNvSpPr txBox="1">
            <a:spLocks/>
          </p:cNvSpPr>
          <p:nvPr/>
        </p:nvSpPr>
        <p:spPr>
          <a:xfrm>
            <a:off x="943169" y="1810077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눈의 계절</a:t>
            </a:r>
          </a:p>
        </p:txBody>
      </p:sp>
    </p:spTree>
    <p:extLst>
      <p:ext uri="{BB962C8B-B14F-4D97-AF65-F5344CB8AC3E}">
        <p14:creationId xmlns:p14="http://schemas.microsoft.com/office/powerpoint/2010/main" val="149697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 animBg="1"/>
      <p:bldP spid="20" grpId="0" animBg="1"/>
      <p:bldP spid="22" grpId="0" animBg="1"/>
      <p:bldP spid="24" grpId="0"/>
      <p:bldP spid="15" grpId="0"/>
      <p:bldP spid="16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57FCA994-75F9-448E-8226-AB18C252E678}"/>
              </a:ext>
            </a:extLst>
          </p:cNvPr>
          <p:cNvSpPr txBox="1">
            <a:spLocks/>
          </p:cNvSpPr>
          <p:nvPr/>
        </p:nvSpPr>
        <p:spPr>
          <a:xfrm>
            <a:off x="417698" y="423304"/>
            <a:ext cx="5008544" cy="953146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4.1 </a:t>
            </a:r>
            <a:r>
              <a:rPr lang="ko-KR" altLang="en-US" sz="4000" dirty="0"/>
              <a:t>삿포로 눈 축제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D7FF696A-67A3-4638-9417-E43A957A6DBC}"/>
              </a:ext>
            </a:extLst>
          </p:cNvPr>
          <p:cNvSpPr txBox="1">
            <a:spLocks/>
          </p:cNvSpPr>
          <p:nvPr/>
        </p:nvSpPr>
        <p:spPr>
          <a:xfrm>
            <a:off x="515539" y="4002018"/>
            <a:ext cx="7292953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도시 내 설상과 얼음조각 전시</a:t>
            </a:r>
            <a:endParaRPr lang="ko-KR" altLang="en-US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76C77DC5-04E2-4590-925D-EF312381D7F9}"/>
              </a:ext>
            </a:extLst>
          </p:cNvPr>
          <p:cNvSpPr txBox="1">
            <a:spLocks/>
          </p:cNvSpPr>
          <p:nvPr/>
        </p:nvSpPr>
        <p:spPr>
          <a:xfrm>
            <a:off x="515539" y="3044737"/>
            <a:ext cx="7040291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매년 </a:t>
            </a:r>
            <a:r>
              <a:rPr lang="en-US" altLang="ko-KR" sz="3200" dirty="0"/>
              <a:t>200</a:t>
            </a:r>
            <a:r>
              <a:rPr lang="ko-KR" altLang="en-US" sz="3200" dirty="0"/>
              <a:t>백만의 관광객이 찾는 대축제</a:t>
            </a:r>
            <a:endParaRPr lang="ko-KR" altLang="en-US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6BDDFF4-448B-4556-8E22-7197B162F268}"/>
              </a:ext>
            </a:extLst>
          </p:cNvPr>
          <p:cNvSpPr txBox="1">
            <a:spLocks/>
          </p:cNvSpPr>
          <p:nvPr/>
        </p:nvSpPr>
        <p:spPr>
          <a:xfrm>
            <a:off x="515539" y="2087456"/>
            <a:ext cx="6414647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u="sng" dirty="0">
                <a:solidFill>
                  <a:srgbClr val="FF0000"/>
                </a:solidFill>
              </a:rPr>
              <a:t>※ </a:t>
            </a:r>
            <a:r>
              <a:rPr lang="ko-KR" altLang="en-US" sz="3200" b="1" u="sng" dirty="0">
                <a:solidFill>
                  <a:srgbClr val="FF0000"/>
                </a:solidFill>
              </a:rPr>
              <a:t>세계 삼대 폭설 축제로 유명</a:t>
            </a:r>
            <a:endParaRPr lang="ko-KR" altLang="en-US" b="1" u="sng" dirty="0">
              <a:solidFill>
                <a:srgbClr val="FF0000"/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125CD5D-9697-4FC9-A93A-1B5E7AC030CF}"/>
              </a:ext>
            </a:extLst>
          </p:cNvPr>
          <p:cNvSpPr/>
          <p:nvPr/>
        </p:nvSpPr>
        <p:spPr>
          <a:xfrm>
            <a:off x="8298507" y="1557126"/>
            <a:ext cx="3377954" cy="205255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4406CDE-DF65-4B7E-98AD-42C69F16765C}"/>
              </a:ext>
            </a:extLst>
          </p:cNvPr>
          <p:cNvSpPr/>
          <p:nvPr/>
        </p:nvSpPr>
        <p:spPr>
          <a:xfrm>
            <a:off x="4035684" y="4836694"/>
            <a:ext cx="3039977" cy="1598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61450904-2A78-4EC7-A5EF-CB1DF90AAC34}"/>
              </a:ext>
            </a:extLst>
          </p:cNvPr>
          <p:cNvSpPr/>
          <p:nvPr/>
        </p:nvSpPr>
        <p:spPr>
          <a:xfrm>
            <a:off x="8145378" y="4228474"/>
            <a:ext cx="3377955" cy="21448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0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0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2FC3B4-B61E-4C54-8EAA-DD63D4EE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365760"/>
            <a:ext cx="10515600" cy="58143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ko-KR" sz="4000" b="1" u="sng" dirty="0"/>
          </a:p>
          <a:p>
            <a:pPr marL="0" indent="0">
              <a:buNone/>
            </a:pPr>
            <a:r>
              <a:rPr lang="ko-KR" altLang="en-US" sz="5400" u="sng" dirty="0"/>
              <a:t>계절별 일본의 축제</a:t>
            </a:r>
            <a:endParaRPr lang="en-US" altLang="ko-KR" sz="5400" u="sng" dirty="0"/>
          </a:p>
          <a:p>
            <a:pPr marL="0" indent="0">
              <a:buNone/>
            </a:pPr>
            <a:endParaRPr lang="en-US" altLang="ko-KR" sz="4000" dirty="0"/>
          </a:p>
          <a:p>
            <a:pPr marL="742950" indent="-742950">
              <a:buAutoNum type="arabicPeriod"/>
            </a:pPr>
            <a:r>
              <a:rPr lang="ko-KR" altLang="en-US" sz="4000" dirty="0"/>
              <a:t>봄의 벚꽃 축제</a:t>
            </a:r>
            <a:endParaRPr lang="en-US" altLang="ko-KR" sz="4000" dirty="0"/>
          </a:p>
          <a:p>
            <a:pPr marL="742950" indent="-742950">
              <a:buAutoNum type="arabicPeriod"/>
            </a:pPr>
            <a:endParaRPr lang="en-US" altLang="ko-KR" sz="4000" dirty="0"/>
          </a:p>
          <a:p>
            <a:pPr marL="742950" indent="-742950">
              <a:buAutoNum type="arabicPeriod"/>
            </a:pPr>
            <a:r>
              <a:rPr lang="ko-KR" altLang="en-US" sz="4000" dirty="0"/>
              <a:t>여름의 불꽃 축제</a:t>
            </a:r>
            <a:endParaRPr lang="en-US" altLang="ko-KR" sz="4000" dirty="0"/>
          </a:p>
          <a:p>
            <a:pPr marL="742950" indent="-742950">
              <a:buAutoNum type="arabicPeriod"/>
            </a:pPr>
            <a:endParaRPr lang="en-US" altLang="ko-KR" sz="4000" dirty="0"/>
          </a:p>
          <a:p>
            <a:pPr marL="742950" indent="-742950">
              <a:buAutoNum type="arabicPeriod"/>
            </a:pPr>
            <a:r>
              <a:rPr lang="ko-KR" altLang="en-US" sz="4000" dirty="0"/>
              <a:t>가을의 감사제 축제</a:t>
            </a:r>
            <a:endParaRPr lang="en-US" altLang="ko-KR" sz="4000" dirty="0"/>
          </a:p>
          <a:p>
            <a:pPr marL="742950" indent="-742950">
              <a:buAutoNum type="arabicPeriod"/>
            </a:pPr>
            <a:endParaRPr lang="en-US" altLang="ko-KR" sz="4000" dirty="0"/>
          </a:p>
          <a:p>
            <a:pPr marL="742950" indent="-742950">
              <a:buAutoNum type="arabicPeriod"/>
            </a:pPr>
            <a:r>
              <a:rPr lang="ko-KR" altLang="en-US" sz="4000" dirty="0"/>
              <a:t>겨울의 눈 축제</a:t>
            </a:r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val="2989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57FCA994-75F9-448E-8226-AB18C252E678}"/>
              </a:ext>
            </a:extLst>
          </p:cNvPr>
          <p:cNvSpPr txBox="1">
            <a:spLocks/>
          </p:cNvSpPr>
          <p:nvPr/>
        </p:nvSpPr>
        <p:spPr>
          <a:xfrm>
            <a:off x="417698" y="423304"/>
            <a:ext cx="5008544" cy="953146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4.1 </a:t>
            </a:r>
            <a:r>
              <a:rPr lang="ko-KR" altLang="en-US" sz="4000" dirty="0"/>
              <a:t>삿포로 눈 축제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D7FF696A-67A3-4638-9417-E43A957A6DBC}"/>
              </a:ext>
            </a:extLst>
          </p:cNvPr>
          <p:cNvSpPr txBox="1">
            <a:spLocks/>
          </p:cNvSpPr>
          <p:nvPr/>
        </p:nvSpPr>
        <p:spPr>
          <a:xfrm>
            <a:off x="526477" y="4787845"/>
            <a:ext cx="7292953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solidFill>
                  <a:srgbClr val="FF0000"/>
                </a:solidFill>
              </a:rPr>
              <a:t>※ </a:t>
            </a:r>
            <a:r>
              <a:rPr lang="ko-KR" altLang="en-US" sz="3200" dirty="0">
                <a:solidFill>
                  <a:srgbClr val="FF0000"/>
                </a:solidFill>
              </a:rPr>
              <a:t>온난화 현상으로 축제 시기 변동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76C77DC5-04E2-4590-925D-EF312381D7F9}"/>
              </a:ext>
            </a:extLst>
          </p:cNvPr>
          <p:cNvSpPr txBox="1">
            <a:spLocks/>
          </p:cNvSpPr>
          <p:nvPr/>
        </p:nvSpPr>
        <p:spPr>
          <a:xfrm>
            <a:off x="515539" y="2298370"/>
            <a:ext cx="7545619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초기 눈 축제는 중</a:t>
            </a:r>
            <a:r>
              <a:rPr lang="en-US" altLang="ko-KR" sz="3200" dirty="0"/>
              <a:t>, </a:t>
            </a:r>
            <a:r>
              <a:rPr lang="ko-KR" altLang="en-US" sz="3200" dirty="0"/>
              <a:t>고교생의 참가로 시작</a:t>
            </a:r>
            <a:endParaRPr lang="ko-KR" altLang="en-US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125CD5D-9697-4FC9-A93A-1B5E7AC030CF}"/>
              </a:ext>
            </a:extLst>
          </p:cNvPr>
          <p:cNvSpPr/>
          <p:nvPr/>
        </p:nvSpPr>
        <p:spPr>
          <a:xfrm>
            <a:off x="8298507" y="989737"/>
            <a:ext cx="3377954" cy="238643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61450904-2A78-4EC7-A5EF-CB1DF90AAC34}"/>
              </a:ext>
            </a:extLst>
          </p:cNvPr>
          <p:cNvSpPr/>
          <p:nvPr/>
        </p:nvSpPr>
        <p:spPr>
          <a:xfrm>
            <a:off x="8298507" y="3828190"/>
            <a:ext cx="3377955" cy="241525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2A31DD94-63B8-43ED-A204-1D5282A56F60}"/>
              </a:ext>
            </a:extLst>
          </p:cNvPr>
          <p:cNvSpPr txBox="1">
            <a:spLocks/>
          </p:cNvSpPr>
          <p:nvPr/>
        </p:nvSpPr>
        <p:spPr>
          <a:xfrm>
            <a:off x="526477" y="3128195"/>
            <a:ext cx="7040291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일본 자위대가 설상 제작에 참여</a:t>
            </a:r>
            <a:endParaRPr lang="ko-KR" altLang="en-US" dirty="0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560F29FD-15BB-469F-BAB4-5CA0C0EB9A6B}"/>
              </a:ext>
            </a:extLst>
          </p:cNvPr>
          <p:cNvSpPr txBox="1">
            <a:spLocks/>
          </p:cNvSpPr>
          <p:nvPr/>
        </p:nvSpPr>
        <p:spPr>
          <a:xfrm>
            <a:off x="526477" y="3958020"/>
            <a:ext cx="7040291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solidFill>
                  <a:srgbClr val="FF0000"/>
                </a:solidFill>
              </a:rPr>
              <a:t>※ </a:t>
            </a:r>
            <a:r>
              <a:rPr lang="ko-KR" altLang="en-US" sz="3200" dirty="0">
                <a:solidFill>
                  <a:srgbClr val="FF0000"/>
                </a:solidFill>
              </a:rPr>
              <a:t>경기침체로 예산 편성이 </a:t>
            </a:r>
            <a:r>
              <a:rPr lang="ko-KR" altLang="en-US" sz="3200" dirty="0" err="1">
                <a:solidFill>
                  <a:srgbClr val="FF0000"/>
                </a:solidFill>
              </a:rPr>
              <a:t>어려워짐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831F9C0-A2DC-48A8-BE32-8FBE17096F9C}"/>
              </a:ext>
            </a:extLst>
          </p:cNvPr>
          <p:cNvSpPr/>
          <p:nvPr/>
        </p:nvSpPr>
        <p:spPr>
          <a:xfrm>
            <a:off x="8298506" y="1025832"/>
            <a:ext cx="3377954" cy="238643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4337E60-06BC-4B60-8B36-32E33D852726}"/>
              </a:ext>
            </a:extLst>
          </p:cNvPr>
          <p:cNvSpPr/>
          <p:nvPr/>
        </p:nvSpPr>
        <p:spPr>
          <a:xfrm>
            <a:off x="8298506" y="3864285"/>
            <a:ext cx="3377955" cy="241525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3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1" grpId="0"/>
      <p:bldP spid="13" grpId="0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2FC3B4-B61E-4C54-8EAA-DD63D4EE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365760"/>
            <a:ext cx="10515600" cy="58143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ko-KR" sz="4000" b="1" u="sng" dirty="0"/>
          </a:p>
          <a:p>
            <a:pPr marL="0" indent="0">
              <a:buNone/>
            </a:pPr>
            <a:r>
              <a:rPr lang="ko-KR" altLang="en-US" sz="5400" u="sng" dirty="0"/>
              <a:t>축제의 의의</a:t>
            </a:r>
            <a:endParaRPr lang="en-US" altLang="ko-KR" sz="5400" u="sng" dirty="0"/>
          </a:p>
          <a:p>
            <a:pPr marL="0" indent="0">
              <a:buNone/>
            </a:pPr>
            <a:endParaRPr lang="en-US" altLang="ko-KR" sz="4000" dirty="0"/>
          </a:p>
          <a:p>
            <a:pPr marL="742950" indent="-742950">
              <a:buAutoNum type="arabicPeriod"/>
            </a:pPr>
            <a:r>
              <a:rPr lang="ko-KR" altLang="en-US" sz="4000" dirty="0"/>
              <a:t>즐거운 볼거리로 활력을 제공</a:t>
            </a:r>
            <a:endParaRPr lang="en-US" altLang="ko-KR" sz="4000" dirty="0"/>
          </a:p>
          <a:p>
            <a:pPr marL="742950" indent="-742950">
              <a:buAutoNum type="arabicPeriod"/>
            </a:pPr>
            <a:endParaRPr lang="en-US" altLang="ko-KR" sz="4000" dirty="0"/>
          </a:p>
          <a:p>
            <a:pPr marL="742950" indent="-742950">
              <a:buAutoNum type="arabicPeriod"/>
            </a:pPr>
            <a:r>
              <a:rPr lang="ko-KR" altLang="en-US" sz="4000" dirty="0"/>
              <a:t>자연의 아름다움을 몸소 체험</a:t>
            </a:r>
            <a:endParaRPr lang="en-US" altLang="ko-KR" sz="4000" dirty="0"/>
          </a:p>
          <a:p>
            <a:pPr marL="742950" indent="-742950">
              <a:buAutoNum type="arabicPeriod"/>
            </a:pPr>
            <a:endParaRPr lang="en-US" altLang="ko-KR" sz="4000" dirty="0"/>
          </a:p>
          <a:p>
            <a:pPr marL="742950" indent="-742950">
              <a:buAutoNum type="arabicPeriod"/>
            </a:pPr>
            <a:r>
              <a:rPr lang="ko-KR" altLang="en-US" sz="4000" dirty="0"/>
              <a:t>과거와 현재의 만남</a:t>
            </a:r>
            <a:endParaRPr lang="en-US" altLang="ko-KR" sz="4000" dirty="0"/>
          </a:p>
          <a:p>
            <a:pPr marL="742950" indent="-742950">
              <a:buAutoNum type="arabicPeriod"/>
            </a:pPr>
            <a:endParaRPr lang="en-US" altLang="ko-KR" sz="4000" dirty="0"/>
          </a:p>
          <a:p>
            <a:pPr marL="742950" indent="-742950">
              <a:buAutoNum type="arabicPeriod"/>
            </a:pPr>
            <a:r>
              <a:rPr lang="ko-KR" altLang="en-US" sz="4000" dirty="0"/>
              <a:t>전통문화의 계승</a:t>
            </a:r>
            <a:endParaRPr lang="en-US" altLang="ko-KR" sz="4000" dirty="0"/>
          </a:p>
        </p:txBody>
      </p:sp>
    </p:spTree>
    <p:extLst>
      <p:ext uri="{BB962C8B-B14F-4D97-AF65-F5344CB8AC3E}">
        <p14:creationId xmlns:p14="http://schemas.microsoft.com/office/powerpoint/2010/main" val="10624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A01CA9-268B-4ECE-A44A-88905128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16" y="478896"/>
            <a:ext cx="4301121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1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>
                <a:latin typeface="+mj-ea"/>
              </a:rPr>
              <a:t>봄의 벚꽃 축제</a:t>
            </a:r>
            <a:endParaRPr lang="ko-KR" altLang="en-US" sz="40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1AA44EDD-F7B6-4597-83B1-0E32212E7736}"/>
              </a:ext>
            </a:extLst>
          </p:cNvPr>
          <p:cNvSpPr txBox="1">
            <a:spLocks/>
          </p:cNvSpPr>
          <p:nvPr/>
        </p:nvSpPr>
        <p:spPr>
          <a:xfrm>
            <a:off x="4690837" y="1808373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화려함의 상징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A66C3B4F-B6C4-41DB-A9C2-3315127C0276}"/>
              </a:ext>
            </a:extLst>
          </p:cNvPr>
          <p:cNvSpPr txBox="1">
            <a:spLocks/>
          </p:cNvSpPr>
          <p:nvPr/>
        </p:nvSpPr>
        <p:spPr>
          <a:xfrm>
            <a:off x="8579115" y="1808373"/>
            <a:ext cx="4011708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일본의 정서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BE9CF9D-FE8D-4CF3-B219-D470A713D283}"/>
              </a:ext>
            </a:extLst>
          </p:cNvPr>
          <p:cNvSpPr/>
          <p:nvPr/>
        </p:nvSpPr>
        <p:spPr>
          <a:xfrm>
            <a:off x="4716742" y="2452334"/>
            <a:ext cx="2935425" cy="250495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FACC475-D603-4819-AA44-04978778F33F}"/>
              </a:ext>
            </a:extLst>
          </p:cNvPr>
          <p:cNvSpPr/>
          <p:nvPr/>
        </p:nvSpPr>
        <p:spPr>
          <a:xfrm>
            <a:off x="705931" y="2452335"/>
            <a:ext cx="2935425" cy="250495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59A1461E-CE01-45FA-A46F-0AF569D5EF1A}"/>
              </a:ext>
            </a:extLst>
          </p:cNvPr>
          <p:cNvSpPr/>
          <p:nvPr/>
        </p:nvSpPr>
        <p:spPr>
          <a:xfrm>
            <a:off x="8430723" y="2537375"/>
            <a:ext cx="2935425" cy="250495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283548C8-EA59-4872-9C1C-8BC52944CEAE}"/>
              </a:ext>
            </a:extLst>
          </p:cNvPr>
          <p:cNvSpPr txBox="1">
            <a:spLocks/>
          </p:cNvSpPr>
          <p:nvPr/>
        </p:nvSpPr>
        <p:spPr>
          <a:xfrm>
            <a:off x="4443139" y="5423618"/>
            <a:ext cx="4815224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(</a:t>
            </a:r>
            <a:r>
              <a:rPr lang="ko-KR" altLang="en-US" sz="3200" dirty="0"/>
              <a:t>많은 볼거리 제공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6151A673-481D-40CA-B1F3-1B68991349AA}"/>
              </a:ext>
            </a:extLst>
          </p:cNvPr>
          <p:cNvSpPr txBox="1">
            <a:spLocks/>
          </p:cNvSpPr>
          <p:nvPr/>
        </p:nvSpPr>
        <p:spPr>
          <a:xfrm>
            <a:off x="389716" y="1810078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봄의 전령사 벚꽃</a:t>
            </a:r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EEA47F57-D5BE-456E-9B40-9A5D93D269CD}"/>
              </a:ext>
            </a:extLst>
          </p:cNvPr>
          <p:cNvSpPr txBox="1">
            <a:spLocks/>
          </p:cNvSpPr>
          <p:nvPr/>
        </p:nvSpPr>
        <p:spPr>
          <a:xfrm>
            <a:off x="389716" y="5429199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(</a:t>
            </a:r>
            <a:r>
              <a:rPr lang="ko-KR" altLang="en-US" sz="3200" dirty="0"/>
              <a:t>봄 축제의 신호탄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B19DB5D7-F743-4460-80D8-00FE1E0D0D4B}"/>
              </a:ext>
            </a:extLst>
          </p:cNvPr>
          <p:cNvSpPr txBox="1">
            <a:spLocks/>
          </p:cNvSpPr>
          <p:nvPr/>
        </p:nvSpPr>
        <p:spPr>
          <a:xfrm>
            <a:off x="8579115" y="5423618"/>
            <a:ext cx="292336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(</a:t>
            </a:r>
            <a:r>
              <a:rPr lang="ko-KR" altLang="en-US" sz="3200" dirty="0"/>
              <a:t>화합의 장소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180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 animBg="1"/>
      <p:bldP spid="20" grpId="0" animBg="1"/>
      <p:bldP spid="22" grpId="0" animBg="1"/>
      <p:bldP spid="24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잘린 대각선 방향 모서리 5">
            <a:extLst>
              <a:ext uri="{FF2B5EF4-FFF2-40B4-BE49-F238E27FC236}">
                <a16:creationId xmlns:a16="http://schemas.microsoft.com/office/drawing/2014/main" id="{DF7D3E8E-D698-4543-955D-516A1B9A6E62}"/>
              </a:ext>
            </a:extLst>
          </p:cNvPr>
          <p:cNvSpPr/>
          <p:nvPr/>
        </p:nvSpPr>
        <p:spPr>
          <a:xfrm>
            <a:off x="8394491" y="1425106"/>
            <a:ext cx="2785696" cy="2472718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BC0A21A9-1D3D-4570-9757-5316C245F664}"/>
              </a:ext>
            </a:extLst>
          </p:cNvPr>
          <p:cNvSpPr txBox="1">
            <a:spLocks/>
          </p:cNvSpPr>
          <p:nvPr/>
        </p:nvSpPr>
        <p:spPr>
          <a:xfrm>
            <a:off x="408014" y="479596"/>
            <a:ext cx="5687986" cy="971147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1.1 </a:t>
            </a:r>
            <a:r>
              <a:rPr lang="ko-KR" altLang="en-US" sz="4000" dirty="0" err="1"/>
              <a:t>히로사키</a:t>
            </a:r>
            <a:r>
              <a:rPr lang="ko-KR" altLang="en-US" sz="4000" dirty="0"/>
              <a:t> 벚꽃 축제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AED2CA32-619C-4817-B316-D5B005C99BB3}"/>
              </a:ext>
            </a:extLst>
          </p:cNvPr>
          <p:cNvSpPr txBox="1">
            <a:spLocks/>
          </p:cNvSpPr>
          <p:nvPr/>
        </p:nvSpPr>
        <p:spPr>
          <a:xfrm>
            <a:off x="597150" y="2063795"/>
            <a:ext cx="5147470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아오모리 현에서 개최</a:t>
            </a:r>
            <a:endParaRPr lang="en-US" altLang="ko-KR" sz="3200" dirty="0"/>
          </a:p>
          <a:p>
            <a:endParaRPr lang="ko-KR" alt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C77F672C-D9A7-4693-AA99-509668F46D20}"/>
              </a:ext>
            </a:extLst>
          </p:cNvPr>
          <p:cNvSpPr txBox="1">
            <a:spLocks/>
          </p:cNvSpPr>
          <p:nvPr/>
        </p:nvSpPr>
        <p:spPr>
          <a:xfrm>
            <a:off x="597150" y="2757796"/>
            <a:ext cx="7555042" cy="4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000" dirty="0"/>
              <a:t>※ </a:t>
            </a:r>
            <a:r>
              <a:rPr lang="ko-KR" altLang="en-US" sz="3000" dirty="0"/>
              <a:t>매년 관광객 추천 상위 벚꽃 축제로 선정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49A3B333-FAAB-4E2B-A426-EC70D3D033EF}"/>
              </a:ext>
            </a:extLst>
          </p:cNvPr>
          <p:cNvSpPr txBox="1">
            <a:spLocks/>
          </p:cNvSpPr>
          <p:nvPr/>
        </p:nvSpPr>
        <p:spPr>
          <a:xfrm>
            <a:off x="597150" y="3649852"/>
            <a:ext cx="7555042" cy="4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000" dirty="0"/>
              <a:t>※ </a:t>
            </a:r>
            <a:r>
              <a:rPr lang="ko-KR" altLang="en-US" sz="3000" dirty="0"/>
              <a:t>일본 최대 관광지 중 한곳</a:t>
            </a:r>
            <a:endParaRPr lang="en-US" altLang="ko-KR" sz="3000" dirty="0"/>
          </a:p>
          <a:p>
            <a:pPr marL="0" indent="0">
              <a:buNone/>
            </a:pPr>
            <a:endParaRPr lang="ko-KR" altLang="en-US" sz="3000" dirty="0"/>
          </a:p>
        </p:txBody>
      </p:sp>
      <p:sp>
        <p:nvSpPr>
          <p:cNvPr id="14" name="사각형: 잘린 대각선 방향 모서리 13">
            <a:extLst>
              <a:ext uri="{FF2B5EF4-FFF2-40B4-BE49-F238E27FC236}">
                <a16:creationId xmlns:a16="http://schemas.microsoft.com/office/drawing/2014/main" id="{80E5EB66-E98F-4654-9C26-8E01E7B267AB}"/>
              </a:ext>
            </a:extLst>
          </p:cNvPr>
          <p:cNvSpPr/>
          <p:nvPr/>
        </p:nvSpPr>
        <p:spPr>
          <a:xfrm>
            <a:off x="8394491" y="4027044"/>
            <a:ext cx="2785696" cy="2472718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216AB8D-4568-4E3A-9B9E-E72D5A63A169}"/>
              </a:ext>
            </a:extLst>
          </p:cNvPr>
          <p:cNvSpPr txBox="1">
            <a:spLocks/>
          </p:cNvSpPr>
          <p:nvPr/>
        </p:nvSpPr>
        <p:spPr>
          <a:xfrm>
            <a:off x="597150" y="4541908"/>
            <a:ext cx="7555042" cy="4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000" dirty="0"/>
              <a:t>※ </a:t>
            </a:r>
            <a:r>
              <a:rPr lang="ko-KR" altLang="en-US" sz="3000" dirty="0"/>
              <a:t>일본 벚꽃 명소 </a:t>
            </a:r>
            <a:r>
              <a:rPr lang="en-US" altLang="ko-KR" sz="3000" dirty="0"/>
              <a:t>100</a:t>
            </a:r>
            <a:r>
              <a:rPr lang="ko-KR" altLang="en-US" sz="3000" dirty="0"/>
              <a:t>선에 선정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BB1CF837-3EDA-4D94-AD50-C60EB1EC44BA}"/>
              </a:ext>
            </a:extLst>
          </p:cNvPr>
          <p:cNvSpPr txBox="1">
            <a:spLocks/>
          </p:cNvSpPr>
          <p:nvPr/>
        </p:nvSpPr>
        <p:spPr>
          <a:xfrm>
            <a:off x="597150" y="5433964"/>
            <a:ext cx="7555042" cy="4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000" dirty="0"/>
              <a:t>※ </a:t>
            </a:r>
            <a:r>
              <a:rPr lang="ko-KR" altLang="en-US" sz="3000" dirty="0"/>
              <a:t>벚꽃 터널이 굉장히 유명</a:t>
            </a:r>
          </a:p>
        </p:txBody>
      </p:sp>
    </p:spTree>
    <p:extLst>
      <p:ext uri="{BB962C8B-B14F-4D97-AF65-F5344CB8AC3E}">
        <p14:creationId xmlns:p14="http://schemas.microsoft.com/office/powerpoint/2010/main" val="12588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4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887558E7-9BA3-43EA-AEC1-27D6BE56296C}"/>
              </a:ext>
            </a:extLst>
          </p:cNvPr>
          <p:cNvSpPr txBox="1">
            <a:spLocks/>
          </p:cNvSpPr>
          <p:nvPr/>
        </p:nvSpPr>
        <p:spPr>
          <a:xfrm>
            <a:off x="453791" y="507015"/>
            <a:ext cx="5947009" cy="953146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1.1 </a:t>
            </a:r>
            <a:r>
              <a:rPr lang="ko-KR" altLang="en-US" sz="4000" dirty="0" err="1"/>
              <a:t>히로사키</a:t>
            </a:r>
            <a:r>
              <a:rPr lang="ko-KR" altLang="en-US" sz="4000" dirty="0"/>
              <a:t> 벚꽃 축제</a:t>
            </a:r>
          </a:p>
        </p:txBody>
      </p:sp>
      <p:sp>
        <p:nvSpPr>
          <p:cNvPr id="14" name="사각형: 잘린 한쪽 모서리 13">
            <a:extLst>
              <a:ext uri="{FF2B5EF4-FFF2-40B4-BE49-F238E27FC236}">
                <a16:creationId xmlns:a16="http://schemas.microsoft.com/office/drawing/2014/main" id="{AEF1D31E-D284-4D8F-8B26-31375B5337FE}"/>
              </a:ext>
            </a:extLst>
          </p:cNvPr>
          <p:cNvSpPr/>
          <p:nvPr/>
        </p:nvSpPr>
        <p:spPr>
          <a:xfrm>
            <a:off x="7269509" y="3652502"/>
            <a:ext cx="3184432" cy="2805194"/>
          </a:xfrm>
          <a:prstGeom prst="snip1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잘린 한쪽 모서리 15">
            <a:extLst>
              <a:ext uri="{FF2B5EF4-FFF2-40B4-BE49-F238E27FC236}">
                <a16:creationId xmlns:a16="http://schemas.microsoft.com/office/drawing/2014/main" id="{6EF30830-EF82-4E21-B2A3-A0473D17F010}"/>
              </a:ext>
            </a:extLst>
          </p:cNvPr>
          <p:cNvSpPr/>
          <p:nvPr/>
        </p:nvSpPr>
        <p:spPr>
          <a:xfrm>
            <a:off x="7269509" y="623806"/>
            <a:ext cx="3184432" cy="2805194"/>
          </a:xfrm>
          <a:prstGeom prst="snip1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8263E8E6-3226-49C2-9CF3-1D8AAE607DD3}"/>
              </a:ext>
            </a:extLst>
          </p:cNvPr>
          <p:cNvSpPr txBox="1">
            <a:spLocks/>
          </p:cNvSpPr>
          <p:nvPr/>
        </p:nvSpPr>
        <p:spPr>
          <a:xfrm>
            <a:off x="597150" y="1991990"/>
            <a:ext cx="5498850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매년 </a:t>
            </a:r>
            <a:r>
              <a:rPr lang="en-US" altLang="ko-KR" sz="3200" dirty="0"/>
              <a:t>4</a:t>
            </a:r>
            <a:r>
              <a:rPr lang="ko-KR" altLang="en-US" sz="3200" dirty="0"/>
              <a:t>월 </a:t>
            </a:r>
            <a:r>
              <a:rPr lang="en-US" altLang="ko-KR" sz="3200" dirty="0"/>
              <a:t>23</a:t>
            </a:r>
            <a:r>
              <a:rPr lang="ko-KR" altLang="en-US" sz="3200" dirty="0"/>
              <a:t>일</a:t>
            </a:r>
            <a:r>
              <a:rPr lang="en-US" altLang="ko-KR" sz="3200" dirty="0"/>
              <a:t>~5</a:t>
            </a:r>
            <a:r>
              <a:rPr lang="ko-KR" altLang="en-US" sz="3200" dirty="0"/>
              <a:t>월 </a:t>
            </a:r>
            <a:r>
              <a:rPr lang="en-US" altLang="ko-KR" sz="3200" dirty="0"/>
              <a:t>5</a:t>
            </a:r>
            <a:r>
              <a:rPr lang="ko-KR" altLang="en-US" sz="3200" dirty="0"/>
              <a:t>일 개최</a:t>
            </a:r>
            <a:endParaRPr lang="ko-KR" altLang="en-US" dirty="0"/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1782560D-7B0D-40C4-9493-6662F5E297FE}"/>
              </a:ext>
            </a:extLst>
          </p:cNvPr>
          <p:cNvSpPr txBox="1">
            <a:spLocks/>
          </p:cNvSpPr>
          <p:nvPr/>
        </p:nvSpPr>
        <p:spPr>
          <a:xfrm>
            <a:off x="597150" y="2807886"/>
            <a:ext cx="5498850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밤 벚꽃 놀이는 </a:t>
            </a:r>
            <a:r>
              <a:rPr lang="en-US" altLang="ko-KR" sz="3200" dirty="0"/>
              <a:t>10</a:t>
            </a:r>
            <a:r>
              <a:rPr lang="ko-KR" altLang="en-US" sz="3200" dirty="0"/>
              <a:t>시부터</a:t>
            </a:r>
            <a:endParaRPr lang="ko-KR" altLang="en-US" dirty="0"/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212FA9FF-C71A-43B1-8BE8-54423E17FFEC}"/>
              </a:ext>
            </a:extLst>
          </p:cNvPr>
          <p:cNvSpPr txBox="1">
            <a:spLocks/>
          </p:cNvSpPr>
          <p:nvPr/>
        </p:nvSpPr>
        <p:spPr>
          <a:xfrm>
            <a:off x="597150" y="3623782"/>
            <a:ext cx="7555042" cy="4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000" dirty="0"/>
              <a:t>※ 50</a:t>
            </a:r>
            <a:r>
              <a:rPr lang="ko-KR" altLang="en-US" sz="3000" dirty="0"/>
              <a:t>종의</a:t>
            </a:r>
            <a:r>
              <a:rPr lang="en-US" altLang="ko-KR" sz="3000" dirty="0"/>
              <a:t> </a:t>
            </a:r>
            <a:r>
              <a:rPr lang="ko-KR" altLang="en-US" sz="3000" dirty="0"/>
              <a:t>총 </a:t>
            </a:r>
            <a:r>
              <a:rPr lang="en-US" altLang="ko-KR" sz="3000" dirty="0"/>
              <a:t>2600</a:t>
            </a:r>
            <a:r>
              <a:rPr lang="ko-KR" altLang="en-US" sz="3000" dirty="0"/>
              <a:t>그루의 벚꽃나무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1AEE7079-441A-4617-9AB8-0AA2FB976EF4}"/>
              </a:ext>
            </a:extLst>
          </p:cNvPr>
          <p:cNvSpPr txBox="1">
            <a:spLocks/>
          </p:cNvSpPr>
          <p:nvPr/>
        </p:nvSpPr>
        <p:spPr>
          <a:xfrm>
            <a:off x="597150" y="4439678"/>
            <a:ext cx="7555042" cy="4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000" dirty="0"/>
              <a:t>※ </a:t>
            </a:r>
            <a:r>
              <a:rPr lang="ko-KR" altLang="en-US" sz="3000"/>
              <a:t>분홍빛으로 강이 </a:t>
            </a:r>
            <a:r>
              <a:rPr lang="ko-KR" altLang="en-US" sz="3000" dirty="0" err="1"/>
              <a:t>물들음</a:t>
            </a:r>
            <a:endParaRPr lang="ko-KR" altLang="en-US" sz="3000" dirty="0"/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51E10794-FCF9-4484-972E-FC05AB3729D7}"/>
              </a:ext>
            </a:extLst>
          </p:cNvPr>
          <p:cNvSpPr txBox="1">
            <a:spLocks/>
          </p:cNvSpPr>
          <p:nvPr/>
        </p:nvSpPr>
        <p:spPr>
          <a:xfrm>
            <a:off x="597150" y="5255574"/>
            <a:ext cx="7555042" cy="4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000" dirty="0"/>
              <a:t>※ </a:t>
            </a:r>
            <a:r>
              <a:rPr lang="ko-KR" altLang="en-US" sz="3000" dirty="0"/>
              <a:t>먹거리 노점들이 다양함</a:t>
            </a:r>
          </a:p>
        </p:txBody>
      </p:sp>
    </p:spTree>
    <p:extLst>
      <p:ext uri="{BB962C8B-B14F-4D97-AF65-F5344CB8AC3E}">
        <p14:creationId xmlns:p14="http://schemas.microsoft.com/office/powerpoint/2010/main" val="16598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0" grpId="0"/>
      <p:bldP spid="15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8117F185-93C2-4A79-AA32-C63AC0A80971}"/>
              </a:ext>
            </a:extLst>
          </p:cNvPr>
          <p:cNvSpPr/>
          <p:nvPr/>
        </p:nvSpPr>
        <p:spPr>
          <a:xfrm>
            <a:off x="7198073" y="2877249"/>
            <a:ext cx="3590474" cy="286492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DC5EBE3-FB37-4873-87DD-56A68442D2C3}"/>
              </a:ext>
            </a:extLst>
          </p:cNvPr>
          <p:cNvSpPr/>
          <p:nvPr/>
        </p:nvSpPr>
        <p:spPr>
          <a:xfrm>
            <a:off x="1084222" y="2877249"/>
            <a:ext cx="3634369" cy="28649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C97BA5A5-274B-410D-80C1-4C87C4FF4C10}"/>
              </a:ext>
            </a:extLst>
          </p:cNvPr>
          <p:cNvSpPr txBox="1">
            <a:spLocks/>
          </p:cNvSpPr>
          <p:nvPr/>
        </p:nvSpPr>
        <p:spPr>
          <a:xfrm>
            <a:off x="417696" y="423304"/>
            <a:ext cx="6873441" cy="953146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1.2 </a:t>
            </a:r>
            <a:r>
              <a:rPr lang="ko-KR" altLang="en-US" sz="4000" dirty="0"/>
              <a:t>습지 벚꽃 축제 </a:t>
            </a:r>
            <a:r>
              <a:rPr lang="en-US" altLang="ko-KR" sz="4000" dirty="0"/>
              <a:t>(</a:t>
            </a:r>
            <a:r>
              <a:rPr lang="ko-KR" altLang="en-US" sz="4000" dirty="0"/>
              <a:t>미야기현</a:t>
            </a:r>
            <a:r>
              <a:rPr lang="en-US" altLang="ko-KR" sz="4000" dirty="0"/>
              <a:t>)</a:t>
            </a:r>
            <a:endParaRPr lang="ko-KR" altLang="en-US" sz="4000" dirty="0"/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246F67FD-51DC-49EC-A0BB-3D2A3B839D73}"/>
              </a:ext>
            </a:extLst>
          </p:cNvPr>
          <p:cNvSpPr txBox="1">
            <a:spLocks/>
          </p:cNvSpPr>
          <p:nvPr/>
        </p:nvSpPr>
        <p:spPr>
          <a:xfrm>
            <a:off x="597150" y="2052344"/>
            <a:ext cx="5498850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벚꽃과 습지라는 특이한 조합</a:t>
            </a:r>
            <a:endParaRPr lang="ko-KR" altLang="en-US" dirty="0"/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CAB95084-A358-4D2A-93E5-E7D1038F0CAF}"/>
              </a:ext>
            </a:extLst>
          </p:cNvPr>
          <p:cNvSpPr txBox="1">
            <a:spLocks/>
          </p:cNvSpPr>
          <p:nvPr/>
        </p:nvSpPr>
        <p:spPr>
          <a:xfrm>
            <a:off x="6336949" y="2052343"/>
            <a:ext cx="5498850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습지에 비친 벚꽃이 장관</a:t>
            </a:r>
            <a:endParaRPr lang="en-US" altLang="ko-KR" sz="3200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31B18D43-B530-4F63-8120-4CE8CB2877E7}"/>
              </a:ext>
            </a:extLst>
          </p:cNvPr>
          <p:cNvSpPr txBox="1">
            <a:spLocks/>
          </p:cNvSpPr>
          <p:nvPr/>
        </p:nvSpPr>
        <p:spPr>
          <a:xfrm>
            <a:off x="4914696" y="4031581"/>
            <a:ext cx="599368" cy="619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300" u="sng" dirty="0">
                <a:solidFill>
                  <a:srgbClr val="FF0000"/>
                </a:solidFill>
              </a:rPr>
              <a:t>낮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23F7FCE7-5148-492E-B1A6-C2F1C2A8BFDF}"/>
              </a:ext>
            </a:extLst>
          </p:cNvPr>
          <p:cNvSpPr txBox="1">
            <a:spLocks/>
          </p:cNvSpPr>
          <p:nvPr/>
        </p:nvSpPr>
        <p:spPr>
          <a:xfrm>
            <a:off x="6384505" y="4031581"/>
            <a:ext cx="599368" cy="619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300" u="sng" dirty="0">
                <a:solidFill>
                  <a:srgbClr val="FF0000"/>
                </a:solidFill>
              </a:rPr>
              <a:t>밤</a:t>
            </a:r>
          </a:p>
        </p:txBody>
      </p:sp>
      <p:sp>
        <p:nvSpPr>
          <p:cNvPr id="20" name="내용 개체 틀 2">
            <a:extLst>
              <a:ext uri="{FF2B5EF4-FFF2-40B4-BE49-F238E27FC236}">
                <a16:creationId xmlns:a16="http://schemas.microsoft.com/office/drawing/2014/main" id="{D54A15A2-688E-4238-B10D-A8A7FEE4DD98}"/>
              </a:ext>
            </a:extLst>
          </p:cNvPr>
          <p:cNvSpPr txBox="1">
            <a:spLocks/>
          </p:cNvSpPr>
          <p:nvPr/>
        </p:nvSpPr>
        <p:spPr>
          <a:xfrm>
            <a:off x="5525196" y="3903385"/>
            <a:ext cx="599368" cy="619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5000" dirty="0">
              <a:solidFill>
                <a:srgbClr val="FFFF00"/>
              </a:solidFill>
            </a:endParaRPr>
          </a:p>
        </p:txBody>
      </p:sp>
      <p:sp>
        <p:nvSpPr>
          <p:cNvPr id="22" name="내용 개체 틀 2">
            <a:extLst>
              <a:ext uri="{FF2B5EF4-FFF2-40B4-BE49-F238E27FC236}">
                <a16:creationId xmlns:a16="http://schemas.microsoft.com/office/drawing/2014/main" id="{3265CF24-66DE-41E6-9227-B68A75B0E6D0}"/>
              </a:ext>
            </a:extLst>
          </p:cNvPr>
          <p:cNvSpPr txBox="1">
            <a:spLocks/>
          </p:cNvSpPr>
          <p:nvPr/>
        </p:nvSpPr>
        <p:spPr>
          <a:xfrm>
            <a:off x="2821863" y="6005844"/>
            <a:ext cx="7030172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u="sng" dirty="0">
                <a:solidFill>
                  <a:schemeClr val="accent1"/>
                </a:solidFill>
              </a:rPr>
              <a:t>(</a:t>
            </a:r>
            <a:r>
              <a:rPr lang="ko-KR" altLang="en-US" sz="3200" u="sng" dirty="0">
                <a:solidFill>
                  <a:schemeClr val="accent1"/>
                </a:solidFill>
              </a:rPr>
              <a:t>늪지의 특성으로 아름답게 비춰진 벚꽃나무</a:t>
            </a:r>
            <a:r>
              <a:rPr lang="en-US" altLang="ko-KR" sz="3200" u="sng" dirty="0">
                <a:solidFill>
                  <a:schemeClr val="accent1"/>
                </a:solidFill>
              </a:rPr>
              <a:t>)</a:t>
            </a:r>
            <a:endParaRPr lang="ko-KR" altLang="en-US" u="sng" dirty="0">
              <a:solidFill>
                <a:schemeClr val="accent1"/>
              </a:solidFill>
            </a:endParaRPr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09D0803F-E03B-4F43-82C6-4A4C5F8698FE}"/>
              </a:ext>
            </a:extLst>
          </p:cNvPr>
          <p:cNvSpPr/>
          <p:nvPr/>
        </p:nvSpPr>
        <p:spPr>
          <a:xfrm>
            <a:off x="6619633" y="4636042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6B896D67-637C-429B-A51A-AADC34208EED}"/>
              </a:ext>
            </a:extLst>
          </p:cNvPr>
          <p:cNvSpPr/>
          <p:nvPr/>
        </p:nvSpPr>
        <p:spPr>
          <a:xfrm rot="10800000">
            <a:off x="4801910" y="4650748"/>
            <a:ext cx="471340" cy="39592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5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5" grpId="0"/>
      <p:bldP spid="17" grpId="0"/>
      <p:bldP spid="18" grpId="0"/>
      <p:bldP spid="19" grpId="0"/>
      <p:bldP spid="22" grpId="0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CA051AA8-FD4B-4AD5-86D1-D26DD4C0EC1E}"/>
              </a:ext>
            </a:extLst>
          </p:cNvPr>
          <p:cNvSpPr txBox="1">
            <a:spLocks/>
          </p:cNvSpPr>
          <p:nvPr/>
        </p:nvSpPr>
        <p:spPr>
          <a:xfrm>
            <a:off x="860623" y="4633996"/>
            <a:ext cx="5757151" cy="5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3200" dirty="0"/>
          </a:p>
          <a:p>
            <a:endParaRPr lang="ko-KR" altLang="en-US" sz="3200" dirty="0"/>
          </a:p>
        </p:txBody>
      </p:sp>
      <p:sp>
        <p:nvSpPr>
          <p:cNvPr id="14" name="사각형: 잘린 대각선 방향 모서리 13">
            <a:extLst>
              <a:ext uri="{FF2B5EF4-FFF2-40B4-BE49-F238E27FC236}">
                <a16:creationId xmlns:a16="http://schemas.microsoft.com/office/drawing/2014/main" id="{91A543C9-494B-4195-BF72-B15D75D765E2}"/>
              </a:ext>
            </a:extLst>
          </p:cNvPr>
          <p:cNvSpPr/>
          <p:nvPr/>
        </p:nvSpPr>
        <p:spPr>
          <a:xfrm>
            <a:off x="9027423" y="2927377"/>
            <a:ext cx="2464234" cy="2885380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6AA42243-CD72-4C5B-804A-88D413A781B2}"/>
              </a:ext>
            </a:extLst>
          </p:cNvPr>
          <p:cNvSpPr txBox="1">
            <a:spLocks/>
          </p:cNvSpPr>
          <p:nvPr/>
        </p:nvSpPr>
        <p:spPr>
          <a:xfrm>
            <a:off x="417697" y="423304"/>
            <a:ext cx="6873440" cy="953146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1.2 </a:t>
            </a:r>
            <a:r>
              <a:rPr lang="ko-KR" altLang="en-US" sz="4000" dirty="0"/>
              <a:t>습지 벚꽃 축제 </a:t>
            </a:r>
            <a:r>
              <a:rPr lang="en-US" altLang="ko-KR" sz="4000" dirty="0"/>
              <a:t>(</a:t>
            </a:r>
            <a:r>
              <a:rPr lang="ko-KR" altLang="en-US" sz="4000" dirty="0"/>
              <a:t>미야기현</a:t>
            </a:r>
            <a:r>
              <a:rPr lang="en-US" altLang="ko-KR" sz="4000" dirty="0"/>
              <a:t>)</a:t>
            </a:r>
            <a:endParaRPr lang="ko-KR" altLang="en-US" sz="4000" dirty="0"/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EDBBEFA8-814B-4900-BF27-3F8FEE459096}"/>
              </a:ext>
            </a:extLst>
          </p:cNvPr>
          <p:cNvSpPr txBox="1">
            <a:spLocks/>
          </p:cNvSpPr>
          <p:nvPr/>
        </p:nvSpPr>
        <p:spPr>
          <a:xfrm>
            <a:off x="597150" y="1991990"/>
            <a:ext cx="5498850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최근 인기를 얻고 있는 축제</a:t>
            </a:r>
            <a:endParaRPr lang="ko-KR" altLang="en-US" dirty="0"/>
          </a:p>
        </p:txBody>
      </p:sp>
      <p:pic>
        <p:nvPicPr>
          <p:cNvPr id="12" name="온라인 미디어 11" title="2020年4月15日「平筒沼　桜満開」ショートムービー">
            <a:hlinkClick r:id="" action="ppaction://media"/>
            <a:extLst>
              <a:ext uri="{FF2B5EF4-FFF2-40B4-BE49-F238E27FC236}">
                <a16:creationId xmlns:a16="http://schemas.microsoft.com/office/drawing/2014/main" id="{4E6DB1AC-F63A-4BF0-8632-A99283E779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79237" y="2901828"/>
            <a:ext cx="3532104" cy="1995639"/>
          </a:xfrm>
          <a:prstGeom prst="rect">
            <a:avLst/>
          </a:prstGeom>
        </p:spPr>
      </p:pic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888A5C6E-529B-4F6C-A3E1-B425E17F0347}"/>
              </a:ext>
            </a:extLst>
          </p:cNvPr>
          <p:cNvSpPr txBox="1">
            <a:spLocks/>
          </p:cNvSpPr>
          <p:nvPr/>
        </p:nvSpPr>
        <p:spPr>
          <a:xfrm>
            <a:off x="1072971" y="5311360"/>
            <a:ext cx="3628811" cy="495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200" dirty="0"/>
              <a:t>(</a:t>
            </a:r>
            <a:r>
              <a:rPr lang="ko-KR" altLang="en-US" sz="2200" dirty="0"/>
              <a:t>동영상으로 보는 벚꽃 축제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9" name="사각형: 잘린 대각선 방향 모서리 18">
            <a:extLst>
              <a:ext uri="{FF2B5EF4-FFF2-40B4-BE49-F238E27FC236}">
                <a16:creationId xmlns:a16="http://schemas.microsoft.com/office/drawing/2014/main" id="{DCEB8458-9122-4580-BC85-0DBAD82675D9}"/>
              </a:ext>
            </a:extLst>
          </p:cNvPr>
          <p:cNvSpPr/>
          <p:nvPr/>
        </p:nvSpPr>
        <p:spPr>
          <a:xfrm>
            <a:off x="6248544" y="2879180"/>
            <a:ext cx="2464234" cy="2885380"/>
          </a:xfrm>
          <a:prstGeom prst="snip2Diag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내용 개체 틀 2">
            <a:extLst>
              <a:ext uri="{FF2B5EF4-FFF2-40B4-BE49-F238E27FC236}">
                <a16:creationId xmlns:a16="http://schemas.microsoft.com/office/drawing/2014/main" id="{49D6B80C-497A-4E2A-9548-7A70C4CEAC26}"/>
              </a:ext>
            </a:extLst>
          </p:cNvPr>
          <p:cNvSpPr txBox="1">
            <a:spLocks/>
          </p:cNvSpPr>
          <p:nvPr/>
        </p:nvSpPr>
        <p:spPr>
          <a:xfrm>
            <a:off x="6416423" y="1991989"/>
            <a:ext cx="5498850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야경에 보는 벚꽃은 장관</a:t>
            </a:r>
            <a:endParaRPr lang="ko-KR" altLang="en-US" dirty="0"/>
          </a:p>
        </p:txBody>
      </p:sp>
      <p:sp>
        <p:nvSpPr>
          <p:cNvPr id="21" name="내용 개체 틀 2">
            <a:extLst>
              <a:ext uri="{FF2B5EF4-FFF2-40B4-BE49-F238E27FC236}">
                <a16:creationId xmlns:a16="http://schemas.microsoft.com/office/drawing/2014/main" id="{4B0A6E29-86AE-4C17-91DC-AB3BCF5F4D26}"/>
              </a:ext>
            </a:extLst>
          </p:cNvPr>
          <p:cNvSpPr txBox="1">
            <a:spLocks/>
          </p:cNvSpPr>
          <p:nvPr/>
        </p:nvSpPr>
        <p:spPr>
          <a:xfrm>
            <a:off x="6730780" y="6004227"/>
            <a:ext cx="4593285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200" dirty="0"/>
              <a:t>(</a:t>
            </a:r>
            <a:r>
              <a:rPr lang="ko-KR" altLang="en-US" sz="2200" dirty="0"/>
              <a:t>밤 벚꽃 놀이가 더 많은 인기몰이 중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66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4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A01CA9-268B-4ECE-A44A-88905128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16" y="478896"/>
            <a:ext cx="4615421" cy="884816"/>
          </a:xfr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en-US" altLang="ko-KR" sz="4500" dirty="0">
                <a:latin typeface="+mj-ea"/>
              </a:rPr>
              <a:t>2</a:t>
            </a:r>
            <a:r>
              <a:rPr lang="en-US" altLang="ko-KR" sz="4000" dirty="0">
                <a:latin typeface="+mj-ea"/>
              </a:rPr>
              <a:t>. </a:t>
            </a:r>
            <a:r>
              <a:rPr lang="ko-KR" altLang="en-US" sz="4000" dirty="0">
                <a:latin typeface="+mj-ea"/>
              </a:rPr>
              <a:t>여름의 불꽃축제</a:t>
            </a:r>
            <a:endParaRPr lang="ko-KR" altLang="en-US" sz="40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1AA44EDD-F7B6-4597-83B1-0E32212E7736}"/>
              </a:ext>
            </a:extLst>
          </p:cNvPr>
          <p:cNvSpPr txBox="1">
            <a:spLocks/>
          </p:cNvSpPr>
          <p:nvPr/>
        </p:nvSpPr>
        <p:spPr>
          <a:xfrm>
            <a:off x="4666574" y="1808373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즐거운 볼거리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A66C3B4F-B6C4-41DB-A9C2-3315127C0276}"/>
              </a:ext>
            </a:extLst>
          </p:cNvPr>
          <p:cNvSpPr txBox="1">
            <a:spLocks/>
          </p:cNvSpPr>
          <p:nvPr/>
        </p:nvSpPr>
        <p:spPr>
          <a:xfrm>
            <a:off x="8179177" y="1816255"/>
            <a:ext cx="4011708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다양한 노점들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BE9CF9D-FE8D-4CF3-B219-D470A713D283}"/>
              </a:ext>
            </a:extLst>
          </p:cNvPr>
          <p:cNvSpPr/>
          <p:nvPr/>
        </p:nvSpPr>
        <p:spPr>
          <a:xfrm>
            <a:off x="4716742" y="2452334"/>
            <a:ext cx="2935425" cy="250495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FACC475-D603-4819-AA44-04978778F33F}"/>
              </a:ext>
            </a:extLst>
          </p:cNvPr>
          <p:cNvSpPr/>
          <p:nvPr/>
        </p:nvSpPr>
        <p:spPr>
          <a:xfrm>
            <a:off x="705931" y="2452335"/>
            <a:ext cx="2935425" cy="250495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59A1461E-CE01-45FA-A46F-0AF569D5EF1A}"/>
              </a:ext>
            </a:extLst>
          </p:cNvPr>
          <p:cNvSpPr/>
          <p:nvPr/>
        </p:nvSpPr>
        <p:spPr>
          <a:xfrm>
            <a:off x="8430723" y="2537375"/>
            <a:ext cx="2935425" cy="250495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283548C8-EA59-4872-9C1C-8BC52944CEAE}"/>
              </a:ext>
            </a:extLst>
          </p:cNvPr>
          <p:cNvSpPr txBox="1">
            <a:spLocks/>
          </p:cNvSpPr>
          <p:nvPr/>
        </p:nvSpPr>
        <p:spPr>
          <a:xfrm>
            <a:off x="4395013" y="5423618"/>
            <a:ext cx="4815224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(</a:t>
            </a:r>
            <a:r>
              <a:rPr lang="ko-KR" altLang="en-US" sz="3200" dirty="0"/>
              <a:t>축제 이벤트 참가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6151A673-481D-40CA-B1F3-1B68991349AA}"/>
              </a:ext>
            </a:extLst>
          </p:cNvPr>
          <p:cNvSpPr txBox="1">
            <a:spLocks/>
          </p:cNvSpPr>
          <p:nvPr/>
        </p:nvSpPr>
        <p:spPr>
          <a:xfrm>
            <a:off x="389716" y="1810078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3200" dirty="0"/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EEA47F57-D5BE-456E-9B40-9A5D93D269CD}"/>
              </a:ext>
            </a:extLst>
          </p:cNvPr>
          <p:cNvSpPr txBox="1">
            <a:spLocks/>
          </p:cNvSpPr>
          <p:nvPr/>
        </p:nvSpPr>
        <p:spPr>
          <a:xfrm>
            <a:off x="389716" y="5429199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(</a:t>
            </a:r>
            <a:r>
              <a:rPr lang="ko-KR" altLang="en-US" sz="3200" dirty="0"/>
              <a:t>축제를 가는 이유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B19DB5D7-F743-4460-80D8-00FE1E0D0D4B}"/>
              </a:ext>
            </a:extLst>
          </p:cNvPr>
          <p:cNvSpPr txBox="1">
            <a:spLocks/>
          </p:cNvSpPr>
          <p:nvPr/>
        </p:nvSpPr>
        <p:spPr>
          <a:xfrm>
            <a:off x="7977536" y="5423618"/>
            <a:ext cx="4414990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(</a:t>
            </a:r>
            <a:r>
              <a:rPr lang="ko-KR" altLang="en-US" sz="3200" dirty="0"/>
              <a:t>먹거리</a:t>
            </a:r>
            <a:r>
              <a:rPr lang="en-US" altLang="ko-KR" sz="3200" dirty="0"/>
              <a:t>, </a:t>
            </a:r>
            <a:r>
              <a:rPr lang="ko-KR" altLang="en-US" sz="3200" dirty="0"/>
              <a:t>볼거리 제공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EC30332C-4C10-437A-8E79-3FF6816F954D}"/>
              </a:ext>
            </a:extLst>
          </p:cNvPr>
          <p:cNvSpPr txBox="1">
            <a:spLocks/>
          </p:cNvSpPr>
          <p:nvPr/>
        </p:nvSpPr>
        <p:spPr>
          <a:xfrm>
            <a:off x="549927" y="1867346"/>
            <a:ext cx="3567856" cy="497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/>
              <a:t>화려한 </a:t>
            </a:r>
            <a:r>
              <a:rPr lang="ko-KR" altLang="en-US" sz="3200" dirty="0" err="1"/>
              <a:t>불꽃쇼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212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 animBg="1"/>
      <p:bldP spid="20" grpId="0" animBg="1"/>
      <p:bldP spid="22" grpId="0" animBg="1"/>
      <p:bldP spid="24" grpId="0"/>
      <p:bldP spid="15" grpId="0"/>
      <p:bldP spid="1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957FF5D-BCF4-4A3D-9D9C-FF7E78EA99F9}"/>
              </a:ext>
            </a:extLst>
          </p:cNvPr>
          <p:cNvSpPr/>
          <p:nvPr/>
        </p:nvSpPr>
        <p:spPr>
          <a:xfrm>
            <a:off x="654317" y="3992128"/>
            <a:ext cx="5515081" cy="246086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7FCA994-75F9-448E-8226-AB18C252E678}"/>
              </a:ext>
            </a:extLst>
          </p:cNvPr>
          <p:cNvSpPr txBox="1">
            <a:spLocks/>
          </p:cNvSpPr>
          <p:nvPr/>
        </p:nvSpPr>
        <p:spPr>
          <a:xfrm>
            <a:off x="417697" y="423304"/>
            <a:ext cx="5537935" cy="953146"/>
          </a:xfrm>
          <a:prstGeom prst="rect">
            <a:avLst/>
          </a:prstGeom>
          <a:ln w="152400" cmpd="thickThin">
            <a:gradFill flip="none" rotWithShape="1">
              <a:gsLst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/>
              <a:t>2.1 </a:t>
            </a:r>
            <a:r>
              <a:rPr lang="ko-KR" altLang="en-US" sz="4000" dirty="0" err="1"/>
              <a:t>나가오카</a:t>
            </a:r>
            <a:r>
              <a:rPr lang="ko-KR" altLang="en-US" sz="4000" dirty="0"/>
              <a:t> 불꽃 축제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D7FF696A-67A3-4638-9417-E43A957A6DBC}"/>
              </a:ext>
            </a:extLst>
          </p:cNvPr>
          <p:cNvSpPr txBox="1">
            <a:spLocks/>
          </p:cNvSpPr>
          <p:nvPr/>
        </p:nvSpPr>
        <p:spPr>
          <a:xfrm>
            <a:off x="659921" y="1845521"/>
            <a:ext cx="5707397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1945</a:t>
            </a:r>
            <a:r>
              <a:rPr lang="ko-KR" altLang="en-US" sz="3200" dirty="0"/>
              <a:t>년 지역 부흥 축제가 기원</a:t>
            </a:r>
            <a:endParaRPr lang="ko-KR" altLang="en-US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76C77DC5-04E2-4590-925D-EF312381D7F9}"/>
              </a:ext>
            </a:extLst>
          </p:cNvPr>
          <p:cNvSpPr txBox="1">
            <a:spLocks/>
          </p:cNvSpPr>
          <p:nvPr/>
        </p:nvSpPr>
        <p:spPr>
          <a:xfrm>
            <a:off x="659921" y="2670852"/>
            <a:ext cx="6032678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 err="1"/>
              <a:t>나가오카</a:t>
            </a:r>
            <a:r>
              <a:rPr lang="ko-KR" altLang="en-US" sz="3200" dirty="0"/>
              <a:t> 공습 희생자 위령 축제</a:t>
            </a:r>
            <a:endParaRPr lang="ko-KR" altLang="en-US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6BDDFF4-448B-4556-8E22-7197B162F268}"/>
              </a:ext>
            </a:extLst>
          </p:cNvPr>
          <p:cNvSpPr txBox="1">
            <a:spLocks/>
          </p:cNvSpPr>
          <p:nvPr/>
        </p:nvSpPr>
        <p:spPr>
          <a:xfrm>
            <a:off x="659921" y="3429000"/>
            <a:ext cx="6032678" cy="495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1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/>
              <a:t>※ </a:t>
            </a:r>
            <a:r>
              <a:rPr lang="ko-KR" altLang="en-US" sz="3200" dirty="0"/>
              <a:t>일본 삼대 불꽃 축제 </a:t>
            </a:r>
            <a:endParaRPr lang="en-US" altLang="ko-KR" sz="3200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41E86F0-E362-4184-A47F-EFE3FDC12492}"/>
              </a:ext>
            </a:extLst>
          </p:cNvPr>
          <p:cNvSpPr/>
          <p:nvPr/>
        </p:nvSpPr>
        <p:spPr>
          <a:xfrm>
            <a:off x="6870032" y="3611806"/>
            <a:ext cx="4662047" cy="284118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02217F44-986C-41D0-A246-6EA006C9C1F4}"/>
              </a:ext>
            </a:extLst>
          </p:cNvPr>
          <p:cNvSpPr/>
          <p:nvPr/>
        </p:nvSpPr>
        <p:spPr>
          <a:xfrm>
            <a:off x="7291135" y="806116"/>
            <a:ext cx="4240943" cy="256901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93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6" grpId="0"/>
      <p:bldP spid="19" grpId="0" animBg="1"/>
      <p:bldP spid="20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비누">
  <a:themeElements>
    <a:clrScheme name="비누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비누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비누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>
    <a:spDef>
      <a:spPr>
        <a:blipFill>
          <a:blip xmlns:r="http://schemas.openxmlformats.org/officeDocument/2006/relationships" r:embed="rId2"/>
          <a:stretch>
            <a:fillRect/>
          </a:stretch>
        </a:blipFill>
        <a:effectLst>
          <a:softEdge rad="50800"/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521</TotalTime>
  <Words>546</Words>
  <Application>Microsoft Office PowerPoint</Application>
  <PresentationFormat>와이드스크린</PresentationFormat>
  <Paragraphs>125</Paragraphs>
  <Slides>21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맑은 고딕</vt:lpstr>
      <vt:lpstr>Calibri</vt:lpstr>
      <vt:lpstr>Calibri Light</vt:lpstr>
      <vt:lpstr>Century Gothic</vt:lpstr>
      <vt:lpstr>Garamond</vt:lpstr>
      <vt:lpstr>Wingdings 2</vt:lpstr>
      <vt:lpstr>HDOfficeLightV0</vt:lpstr>
      <vt:lpstr>비누</vt:lpstr>
      <vt:lpstr>축제의 나라 일본</vt:lpstr>
      <vt:lpstr>PowerPoint 프레젠테이션</vt:lpstr>
      <vt:lpstr>1. 봄의 벚꽃 축제</vt:lpstr>
      <vt:lpstr>PowerPoint 프레젠테이션</vt:lpstr>
      <vt:lpstr>PowerPoint 프레젠테이션</vt:lpstr>
      <vt:lpstr>PowerPoint 프레젠테이션</vt:lpstr>
      <vt:lpstr>PowerPoint 프레젠테이션</vt:lpstr>
      <vt:lpstr>2. 여름의 불꽃축제</vt:lpstr>
      <vt:lpstr>PowerPoint 프레젠테이션</vt:lpstr>
      <vt:lpstr>PowerPoint 프레젠테이션</vt:lpstr>
      <vt:lpstr>PowerPoint 프레젠테이션</vt:lpstr>
      <vt:lpstr>PowerPoint 프레젠테이션</vt:lpstr>
      <vt:lpstr>3. 가을의 감사제 축제</vt:lpstr>
      <vt:lpstr>PowerPoint 프레젠테이션</vt:lpstr>
      <vt:lpstr>PowerPoint 프레젠테이션</vt:lpstr>
      <vt:lpstr>PowerPoint 프레젠테이션</vt:lpstr>
      <vt:lpstr>PowerPoint 프레젠테이션</vt:lpstr>
      <vt:lpstr>4. 겨울의 눈 축제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고대, 중세 일본의  정치와 경제의 특징</dc:title>
  <dc:creator>user</dc:creator>
  <cp:lastModifiedBy>user</cp:lastModifiedBy>
  <cp:revision>71</cp:revision>
  <dcterms:created xsi:type="dcterms:W3CDTF">2020-09-25T02:40:32Z</dcterms:created>
  <dcterms:modified xsi:type="dcterms:W3CDTF">2021-03-18T00:29:33Z</dcterms:modified>
</cp:coreProperties>
</file>