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7"/>
  </p:notesMasterIdLst>
  <p:sldIdLst>
    <p:sldId id="260" r:id="rId2"/>
    <p:sldId id="273" r:id="rId3"/>
    <p:sldId id="261" r:id="rId4"/>
    <p:sldId id="276" r:id="rId5"/>
    <p:sldId id="270" r:id="rId6"/>
    <p:sldId id="287" r:id="rId7"/>
    <p:sldId id="288" r:id="rId8"/>
    <p:sldId id="290" r:id="rId9"/>
    <p:sldId id="291" r:id="rId10"/>
    <p:sldId id="292" r:id="rId11"/>
    <p:sldId id="295" r:id="rId12"/>
    <p:sldId id="285" r:id="rId13"/>
    <p:sldId id="296" r:id="rId14"/>
    <p:sldId id="297" r:id="rId15"/>
    <p:sldId id="298" r:id="rId16"/>
    <p:sldId id="299" r:id="rId17"/>
    <p:sldId id="300" r:id="rId18"/>
    <p:sldId id="302" r:id="rId19"/>
    <p:sldId id="272" r:id="rId20"/>
    <p:sldId id="279" r:id="rId21"/>
    <p:sldId id="284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282" r:id="rId37"/>
    <p:sldId id="262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283" r:id="rId55"/>
    <p:sldId id="286" r:id="rId56"/>
  </p:sldIdLst>
  <p:sldSz cx="12192000" cy="6858000"/>
  <p:notesSz cx="6858000" cy="9144000"/>
  <p:embeddedFontLst>
    <p:embeddedFont>
      <p:font typeface="等线" panose="02010600030101010101" pitchFamily="2" charset="-122"/>
      <p:regular r:id="rId58"/>
    </p:embeddedFont>
    <p:embeddedFont>
      <p:font typeface="宋体" panose="02010600030101010101" pitchFamily="2" charset="-122"/>
      <p:regular r:id="rId59"/>
    </p:embeddedFont>
    <p:embeddedFont>
      <p:font typeface="UD Digi Kyokasho NP-B" panose="02020700000000000000" pitchFamily="18" charset="-128"/>
      <p:bold r:id="rId60"/>
    </p:embeddedFont>
    <p:embeddedFont>
      <p:font typeface="더페이스샵 잉크립퀴드체" panose="03050503000000000000" pitchFamily="66" charset="-127"/>
      <p:regular r:id="rId61"/>
    </p:embeddedFont>
    <p:embeddedFont>
      <p:font typeface="포천 막걸리체" panose="02030503000000000000" pitchFamily="18" charset="-127"/>
      <p:regular r:id="rId62"/>
    </p:embeddedFont>
  </p:embeddedFontLst>
  <p:custDataLst>
    <p:tags r:id="rId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533"/>
    <a:srgbClr val="3C597C"/>
    <a:srgbClr val="18525E"/>
    <a:srgbClr val="158A93"/>
    <a:srgbClr val="1F899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5317" autoAdjust="0"/>
  </p:normalViewPr>
  <p:slideViewPr>
    <p:cSldViewPr snapToGrid="0">
      <p:cViewPr>
        <p:scale>
          <a:sx n="73" d="100"/>
          <a:sy n="73" d="100"/>
        </p:scale>
        <p:origin x="1301" y="192"/>
      </p:cViewPr>
      <p:guideLst>
        <p:guide orient="horz" pos="222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3DFBF-3BC9-4B20-B2CA-047D92D2461C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C795368E-AAC5-4571-86E3-5762794689F4}">
      <dgm:prSet phldrT="[文本]" custT="1"/>
      <dgm:spPr/>
      <dgm:t>
        <a:bodyPr/>
        <a:lstStyle/>
        <a:p>
          <a:endParaRPr lang="zh-CN" altLang="en-US" sz="2800" dirty="0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gm:t>
    </dgm:pt>
    <dgm:pt modelId="{1BCB0277-2B77-444E-B75D-FDE185996541}" type="sibTrans" cxnId="{ACA0FA05-53FC-4451-89AB-277B7A1835A5}">
      <dgm:prSet/>
      <dgm:spPr/>
      <dgm:t>
        <a:bodyPr/>
        <a:lstStyle/>
        <a:p>
          <a:endParaRPr lang="zh-CN" altLang="en-US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gm:t>
    </dgm:pt>
    <dgm:pt modelId="{4C801E66-AB7D-4955-9237-29D1C699FF44}" type="parTrans" cxnId="{ACA0FA05-53FC-4451-89AB-277B7A1835A5}">
      <dgm:prSet/>
      <dgm:spPr/>
      <dgm:t>
        <a:bodyPr/>
        <a:lstStyle/>
        <a:p>
          <a:endParaRPr lang="zh-CN" altLang="en-US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gm:t>
    </dgm:pt>
    <dgm:pt modelId="{5C7647C9-D519-426B-BFB6-20A2F629E94B}">
      <dgm:prSet phldrT="[文本]" custT="1"/>
      <dgm:spPr/>
      <dgm:t>
        <a:bodyPr/>
        <a:lstStyle/>
        <a:p>
          <a:endParaRPr lang="zh-CN" altLang="en-US" sz="2800" dirty="0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gm:t>
    </dgm:pt>
    <dgm:pt modelId="{F58A1ABE-CC05-45CA-9EB7-FA84D73E4CB6}" type="sibTrans" cxnId="{26525BCE-1B85-47F6-ABD3-22CFEB4EB888}">
      <dgm:prSet/>
      <dgm:spPr/>
      <dgm:t>
        <a:bodyPr/>
        <a:lstStyle/>
        <a:p>
          <a:endParaRPr lang="zh-CN" altLang="en-US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gm:t>
    </dgm:pt>
    <dgm:pt modelId="{66C56B16-9DD9-4C9B-8AE1-5A7E9CE54473}" type="parTrans" cxnId="{26525BCE-1B85-47F6-ABD3-22CFEB4EB888}">
      <dgm:prSet/>
      <dgm:spPr/>
      <dgm:t>
        <a:bodyPr/>
        <a:lstStyle/>
        <a:p>
          <a:endParaRPr lang="zh-CN" altLang="en-US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gm:t>
    </dgm:pt>
    <dgm:pt modelId="{0FCBAF35-1291-484F-962A-5CCACCF9B8DD}" type="pres">
      <dgm:prSet presAssocID="{94F3DFBF-3BC9-4B20-B2CA-047D92D2461C}" presName="arrowDiagram" presStyleCnt="0">
        <dgm:presLayoutVars>
          <dgm:chMax val="5"/>
          <dgm:dir/>
          <dgm:resizeHandles val="exact"/>
        </dgm:presLayoutVars>
      </dgm:prSet>
      <dgm:spPr/>
    </dgm:pt>
    <dgm:pt modelId="{C173210C-365E-4A58-9EC9-98A349B563E9}" type="pres">
      <dgm:prSet presAssocID="{94F3DFBF-3BC9-4B20-B2CA-047D92D2461C}" presName="arrow" presStyleLbl="bgShp" presStyleIdx="0" presStyleCnt="1" custScaleX="108341" custLinFactNeighborX="3491" custLinFactNeighborY="-11168"/>
      <dgm:spPr/>
    </dgm:pt>
    <dgm:pt modelId="{45F38931-DEFD-46AE-80DE-562A0BDEE9FF}" type="pres">
      <dgm:prSet presAssocID="{94F3DFBF-3BC9-4B20-B2CA-047D92D2461C}" presName="arrowDiagram2" presStyleCnt="0"/>
      <dgm:spPr/>
    </dgm:pt>
    <dgm:pt modelId="{9D4003AF-06FC-4906-B08E-17D2BFFF455B}" type="pres">
      <dgm:prSet presAssocID="{C795368E-AAC5-4571-86E3-5762794689F4}" presName="bullet2a" presStyleLbl="node1" presStyleIdx="0" presStyleCnt="2" custScaleX="190998" custScaleY="180157" custLinFactX="-121211" custLinFactY="100000" custLinFactNeighborX="-200000" custLinFactNeighborY="160630"/>
      <dgm:spPr/>
    </dgm:pt>
    <dgm:pt modelId="{DE7B9A57-6C27-44DE-A921-49568AF6468E}" type="pres">
      <dgm:prSet presAssocID="{C795368E-AAC5-4571-86E3-5762794689F4}" presName="textBox2a" presStyleLbl="revTx" presStyleIdx="0" presStyleCnt="2">
        <dgm:presLayoutVars>
          <dgm:bulletEnabled val="1"/>
        </dgm:presLayoutVars>
      </dgm:prSet>
      <dgm:spPr/>
    </dgm:pt>
    <dgm:pt modelId="{32A80FB4-5259-4EEA-8A60-29E339BA1174}" type="pres">
      <dgm:prSet presAssocID="{5C7647C9-D519-426B-BFB6-20A2F629E94B}" presName="bullet2b" presStyleLbl="node1" presStyleIdx="1" presStyleCnt="2" custLinFactX="200000" custLinFactNeighborX="230641" custLinFactNeighborY="-73003"/>
      <dgm:spPr/>
    </dgm:pt>
    <dgm:pt modelId="{BBD1E88B-5DD6-4001-AB28-543835B2697A}" type="pres">
      <dgm:prSet presAssocID="{5C7647C9-D519-426B-BFB6-20A2F629E94B}" presName="textBox2b" presStyleLbl="revTx" presStyleIdx="1" presStyleCnt="2" custLinFactNeighborX="20272" custLinFactNeighborY="-1470">
        <dgm:presLayoutVars>
          <dgm:bulletEnabled val="1"/>
        </dgm:presLayoutVars>
      </dgm:prSet>
      <dgm:spPr/>
    </dgm:pt>
  </dgm:ptLst>
  <dgm:cxnLst>
    <dgm:cxn modelId="{ACA0FA05-53FC-4451-89AB-277B7A1835A5}" srcId="{94F3DFBF-3BC9-4B20-B2CA-047D92D2461C}" destId="{C795368E-AAC5-4571-86E3-5762794689F4}" srcOrd="0" destOrd="0" parTransId="{4C801E66-AB7D-4955-9237-29D1C699FF44}" sibTransId="{1BCB0277-2B77-444E-B75D-FDE185996541}"/>
    <dgm:cxn modelId="{314C921E-9F20-44CD-9B6B-FADD7B02BBD5}" type="presOf" srcId="{C795368E-AAC5-4571-86E3-5762794689F4}" destId="{DE7B9A57-6C27-44DE-A921-49568AF6468E}" srcOrd="0" destOrd="0" presId="urn:microsoft.com/office/officeart/2005/8/layout/arrow2"/>
    <dgm:cxn modelId="{7625E122-5565-47E0-A5E6-F35FB41E0F3A}" type="presOf" srcId="{94F3DFBF-3BC9-4B20-B2CA-047D92D2461C}" destId="{0FCBAF35-1291-484F-962A-5CCACCF9B8DD}" srcOrd="0" destOrd="0" presId="urn:microsoft.com/office/officeart/2005/8/layout/arrow2"/>
    <dgm:cxn modelId="{83E16F76-C315-4202-A6F9-2514C33049F1}" type="presOf" srcId="{5C7647C9-D519-426B-BFB6-20A2F629E94B}" destId="{BBD1E88B-5DD6-4001-AB28-543835B2697A}" srcOrd="0" destOrd="0" presId="urn:microsoft.com/office/officeart/2005/8/layout/arrow2"/>
    <dgm:cxn modelId="{26525BCE-1B85-47F6-ABD3-22CFEB4EB888}" srcId="{94F3DFBF-3BC9-4B20-B2CA-047D92D2461C}" destId="{5C7647C9-D519-426B-BFB6-20A2F629E94B}" srcOrd="1" destOrd="0" parTransId="{66C56B16-9DD9-4C9B-8AE1-5A7E9CE54473}" sibTransId="{F58A1ABE-CC05-45CA-9EB7-FA84D73E4CB6}"/>
    <dgm:cxn modelId="{0C052F9C-22A8-4C8F-AA2D-FB7A3BD233E0}" type="presParOf" srcId="{0FCBAF35-1291-484F-962A-5CCACCF9B8DD}" destId="{C173210C-365E-4A58-9EC9-98A349B563E9}" srcOrd="0" destOrd="0" presId="urn:microsoft.com/office/officeart/2005/8/layout/arrow2"/>
    <dgm:cxn modelId="{9EF4D9B4-9547-4392-A334-D3CC79FFAC8B}" type="presParOf" srcId="{0FCBAF35-1291-484F-962A-5CCACCF9B8DD}" destId="{45F38931-DEFD-46AE-80DE-562A0BDEE9FF}" srcOrd="1" destOrd="0" presId="urn:microsoft.com/office/officeart/2005/8/layout/arrow2"/>
    <dgm:cxn modelId="{FDB65D1E-6B26-4B9B-AB46-03EF05D5207C}" type="presParOf" srcId="{45F38931-DEFD-46AE-80DE-562A0BDEE9FF}" destId="{9D4003AF-06FC-4906-B08E-17D2BFFF455B}" srcOrd="0" destOrd="0" presId="urn:microsoft.com/office/officeart/2005/8/layout/arrow2"/>
    <dgm:cxn modelId="{0C76F5CB-9927-4807-9FAA-D74BB55A3FD9}" type="presParOf" srcId="{45F38931-DEFD-46AE-80DE-562A0BDEE9FF}" destId="{DE7B9A57-6C27-44DE-A921-49568AF6468E}" srcOrd="1" destOrd="0" presId="urn:microsoft.com/office/officeart/2005/8/layout/arrow2"/>
    <dgm:cxn modelId="{B9FBF6E1-1A81-4539-8DAC-AEA0188C95EA}" type="presParOf" srcId="{45F38931-DEFD-46AE-80DE-562A0BDEE9FF}" destId="{32A80FB4-5259-4EEA-8A60-29E339BA1174}" srcOrd="2" destOrd="0" presId="urn:microsoft.com/office/officeart/2005/8/layout/arrow2"/>
    <dgm:cxn modelId="{68567F90-1709-47DD-9125-648B40A91D58}" type="presParOf" srcId="{45F38931-DEFD-46AE-80DE-562A0BDEE9FF}" destId="{BBD1E88B-5DD6-4001-AB28-543835B2697A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210C-365E-4A58-9EC9-98A349B563E9}">
      <dsp:nvSpPr>
        <dsp:cNvPr id="0" name=""/>
        <dsp:cNvSpPr/>
      </dsp:nvSpPr>
      <dsp:spPr>
        <a:xfrm>
          <a:off x="558048" y="0"/>
          <a:ext cx="7315778" cy="42203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03AF-06FC-4906-B08E-17D2BFFF455B}">
      <dsp:nvSpPr>
        <dsp:cNvPr id="0" name=""/>
        <dsp:cNvSpPr/>
      </dsp:nvSpPr>
      <dsp:spPr>
        <a:xfrm>
          <a:off x="1307220" y="2821336"/>
          <a:ext cx="451403" cy="425781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9A57-6C27-44DE-A921-49568AF6468E}">
      <dsp:nvSpPr>
        <dsp:cNvPr id="0" name=""/>
        <dsp:cNvSpPr/>
      </dsp:nvSpPr>
      <dsp:spPr>
        <a:xfrm>
          <a:off x="2292069" y="2418256"/>
          <a:ext cx="2194578" cy="1802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3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800" kern="1200" dirty="0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sp:txBody>
      <dsp:txXfrm>
        <a:off x="2292069" y="2418256"/>
        <a:ext cx="2194578" cy="1802086"/>
      </dsp:txXfrm>
    </dsp:sp>
    <dsp:sp modelId="{32A80FB4-5259-4EEA-8A60-29E339BA1174}">
      <dsp:nvSpPr>
        <dsp:cNvPr id="0" name=""/>
        <dsp:cNvSpPr/>
      </dsp:nvSpPr>
      <dsp:spPr>
        <a:xfrm>
          <a:off x="6096351" y="928125"/>
          <a:ext cx="405152" cy="405152"/>
        </a:xfrm>
        <a:prstGeom prst="ellips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1E88B-5DD6-4001-AB28-543835B2697A}">
      <dsp:nvSpPr>
        <dsp:cNvPr id="0" name=""/>
        <dsp:cNvSpPr/>
      </dsp:nvSpPr>
      <dsp:spPr>
        <a:xfrm>
          <a:off x="4999058" y="1385406"/>
          <a:ext cx="2194578" cy="2793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682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800" kern="1200" dirty="0">
            <a:latin typeface="思源宋体 CN Heavy" panose="02020900000000000000" pitchFamily="18" charset="-122"/>
            <a:ea typeface="思源宋体 CN Heavy" panose="02020900000000000000" pitchFamily="18" charset="-122"/>
          </a:endParaRPr>
        </a:p>
      </dsp:txBody>
      <dsp:txXfrm>
        <a:off x="4999058" y="1385406"/>
        <a:ext cx="2194578" cy="279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4:05:37.7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3C54-5917-4323-B429-CCB6A5B63DB5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CEBED-FBF3-4E20-A848-82C4C8A10C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2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8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8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02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133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78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9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462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75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262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03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51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9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20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2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288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65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141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17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17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20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5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444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476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42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469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755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27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97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810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436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864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81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288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436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64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389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241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92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712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8978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764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879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2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842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2904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360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470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714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606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8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8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28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0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358D34-AC2F-41C9-8D23-E5EE1419E4A2}"/>
              </a:ext>
            </a:extLst>
          </p:cNvPr>
          <p:cNvSpPr/>
          <p:nvPr userDrawn="1"/>
        </p:nvSpPr>
        <p:spPr>
          <a:xfrm>
            <a:off x="457200" y="562293"/>
            <a:ext cx="11277600" cy="5806440"/>
          </a:xfrm>
          <a:prstGeom prst="roundRect">
            <a:avLst>
              <a:gd name="adj" fmla="val 8244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7076"/>
      </p:ext>
    </p:extLst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5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1zj1LzpPWE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On34KXpOEM?feature=oembed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1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32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NrkpMi4bXw?feature=oembed" TargetMode="Externa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 ?><Relationships xmlns="http://schemas.openxmlformats.org/package/2006/relationships"><Relationship Id="rId8" Target="../media/image39.jpeg" Type="http://schemas.openxmlformats.org/officeDocument/2006/relationships/image"/><Relationship Id="rId3" Target="../diagrams/data1.xml" Type="http://schemas.openxmlformats.org/officeDocument/2006/relationships/diagramData"/><Relationship Id="rId7" Target="../diagrams/drawing1.xml" Type="http://schemas.microsoft.com/office/2007/relationships/diagramDrawing"/><Relationship Id="rId2" Target="../notesSlides/notesSlide28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Relationship Id="rId9" Target="../media/image40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URcVy5jLIU?feature=oembed" TargetMode="Externa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6.xml.rels><?xml version="1.0" encoding="UTF-8" standalone="yes" ?><Relationships xmlns="http://schemas.openxmlformats.org/package/2006/relationships"><Relationship Id="rId3" Target="../notesSlides/notesSlide36.xml" Type="http://schemas.openxmlformats.org/officeDocument/2006/relationships/notesSlide"/><Relationship Id="rId7" Target="../media/image49.jpeg" Type="http://schemas.openxmlformats.org/officeDocument/2006/relationships/image"/><Relationship Id="rId2" Target="../slideLayouts/slideLayout2.xml" Type="http://schemas.openxmlformats.org/officeDocument/2006/relationships/slideLayout"/><Relationship Id="rId1" Target="../tags/tag4.xml" Type="http://schemas.openxmlformats.org/officeDocument/2006/relationships/tags"/><Relationship Id="rId6" Target="../media/image48.jpeg" Type="http://schemas.openxmlformats.org/officeDocument/2006/relationships/image"/><Relationship Id="rId5" Target="../media/image10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2Vmm7vH1ew?feature=oembed" TargetMode="External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eekly.chosun.com/news/articleViewAmp.html?idxno=8962" TargetMode="External"/><Relationship Id="rId3" Type="http://schemas.openxmlformats.org/officeDocument/2006/relationships/hyperlink" Target="https://www.kukinews.com/newsView/kuk202312200057#_enliple" TargetMode="External"/><Relationship Id="rId7" Type="http://schemas.openxmlformats.org/officeDocument/2006/relationships/hyperlink" Target="https://brunch.co.kr/@thecapitalist/1126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k.or.kr/portal/bbs/B0000218/view.do?nttId=10017582&amp;menuNo=200147&amp;searchOptn2=07&amp;pageIndex=1" TargetMode="External"/><Relationship Id="rId5" Type="http://schemas.openxmlformats.org/officeDocument/2006/relationships/hyperlink" Target="https://www.irasutoya.com/" TargetMode="External"/><Relationship Id="rId4" Type="http://schemas.openxmlformats.org/officeDocument/2006/relationships/hyperlink" Target="http://www.atlasnews.co.kr/news/articleView.html?idxno=2943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4.jpeg" Type="http://schemas.openxmlformats.org/officeDocument/2006/relationships/image"/><Relationship Id="rId4" Target="../media/image1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组合 1489">
            <a:extLst>
              <a:ext uri="{FF2B5EF4-FFF2-40B4-BE49-F238E27FC236}">
                <a16:creationId xmlns:a16="http://schemas.microsoft.com/office/drawing/2014/main" id="{BF59DB48-7314-4E69-A6F7-502D6EA8ECAF}"/>
              </a:ext>
            </a:extLst>
          </p:cNvPr>
          <p:cNvGrpSpPr/>
          <p:nvPr/>
        </p:nvGrpSpPr>
        <p:grpSpPr>
          <a:xfrm>
            <a:off x="661347" y="1336326"/>
            <a:ext cx="11155681" cy="1862048"/>
            <a:chOff x="575123" y="2090816"/>
            <a:chExt cx="9632997" cy="1862048"/>
          </a:xfrm>
        </p:grpSpPr>
        <p:sp>
          <p:nvSpPr>
            <p:cNvPr id="1486" name="椭圆 1485">
              <a:extLst>
                <a:ext uri="{FF2B5EF4-FFF2-40B4-BE49-F238E27FC236}">
                  <a16:creationId xmlns:a16="http://schemas.microsoft.com/office/drawing/2014/main" id="{5144A24E-6A58-4714-BF65-BDDD24E19B63}"/>
                </a:ext>
              </a:extLst>
            </p:cNvPr>
            <p:cNvSpPr/>
            <p:nvPr/>
          </p:nvSpPr>
          <p:spPr>
            <a:xfrm>
              <a:off x="2105598" y="2326243"/>
              <a:ext cx="1143000" cy="1143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5" name="文本框 1484">
              <a:extLst>
                <a:ext uri="{FF2B5EF4-FFF2-40B4-BE49-F238E27FC236}">
                  <a16:creationId xmlns:a16="http://schemas.microsoft.com/office/drawing/2014/main" id="{95711587-B2D6-43E5-AC37-5732F3F1510D}"/>
                </a:ext>
              </a:extLst>
            </p:cNvPr>
            <p:cNvSpPr txBox="1"/>
            <p:nvPr/>
          </p:nvSpPr>
          <p:spPr>
            <a:xfrm>
              <a:off x="575123" y="2090816"/>
              <a:ext cx="963299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500" dirty="0">
                  <a:gradFill flip="none" rotWithShape="1">
                    <a:gsLst>
                      <a:gs pos="96333">
                        <a:srgbClr val="1F8991"/>
                      </a:gs>
                      <a:gs pos="78000">
                        <a:srgbClr val="114C50"/>
                      </a:gs>
                      <a:gs pos="45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glow rad="38100">
                      <a:schemeClr val="bg1">
                        <a:lumMod val="85000"/>
                        <a:alpha val="25000"/>
                      </a:schemeClr>
                    </a:glow>
                    <a:outerShdw blurRad="50800" dist="38100" dir="2700000" sx="101000" sy="101000" algn="tl" rotWithShape="0">
                      <a:prstClr val="black">
                        <a:alpha val="46000"/>
                      </a:prstClr>
                    </a:outerShdw>
                  </a:effectLst>
                  <a:latin typeface="포천 막걸리체" panose="02030503000000000000" pitchFamily="18" charset="-127"/>
                  <a:ea typeface="포천 막걸리체" panose="02030503000000000000" pitchFamily="18" charset="-127"/>
                </a:rPr>
                <a:t>일본의 버블경제</a:t>
              </a:r>
              <a:endParaRPr lang="zh-CN" altLang="en-US" sz="115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★日文毛笔" panose="02000609000000000000" pitchFamily="49" charset="-128"/>
              </a:endParaRPr>
            </a:p>
          </p:txBody>
        </p:sp>
      </p:grpSp>
      <p:pic>
        <p:nvPicPr>
          <p:cNvPr id="247" name="图片 246">
            <a:extLst>
              <a:ext uri="{FF2B5EF4-FFF2-40B4-BE49-F238E27FC236}">
                <a16:creationId xmlns:a16="http://schemas.microsoft.com/office/drawing/2014/main" id="{3D4DBC20-2911-4AB4-ADB4-592FA5A8C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996" y="36582"/>
            <a:ext cx="1669285" cy="3392418"/>
          </a:xfrm>
          <a:prstGeom prst="rect">
            <a:avLst/>
          </a:prstGeom>
        </p:spPr>
      </p:pic>
      <p:pic>
        <p:nvPicPr>
          <p:cNvPr id="1507" name="图片 1506">
            <a:extLst>
              <a:ext uri="{FF2B5EF4-FFF2-40B4-BE49-F238E27FC236}">
                <a16:creationId xmlns:a16="http://schemas.microsoft.com/office/drawing/2014/main" id="{54264E33-4DF2-48B8-B5C0-BF0C38769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3576" y="4261897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03" name="图片 1502" descr="图片包含 鲜花, 植物&#10;&#10;已生成极高可信度的说明">
            <a:extLst>
              <a:ext uri="{FF2B5EF4-FFF2-40B4-BE49-F238E27FC236}">
                <a16:creationId xmlns:a16="http://schemas.microsoft.com/office/drawing/2014/main" id="{7E98CBBB-31F1-41FE-9102-D35B4DFDAF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6420">
            <a:off x="-203497" y="1607822"/>
            <a:ext cx="2968537" cy="5482608"/>
          </a:xfrm>
          <a:prstGeom prst="rect">
            <a:avLst/>
          </a:prstGeom>
        </p:spPr>
      </p:pic>
      <p:pic>
        <p:nvPicPr>
          <p:cNvPr id="1511" name="图片 1510">
            <a:extLst>
              <a:ext uri="{FF2B5EF4-FFF2-40B4-BE49-F238E27FC236}">
                <a16:creationId xmlns:a16="http://schemas.microsoft.com/office/drawing/2014/main" id="{FCFC5272-2388-4EE5-86F7-1441D5C489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069" y="3626637"/>
            <a:ext cx="2742097" cy="2742097"/>
          </a:xfrm>
          <a:prstGeom prst="rect">
            <a:avLst/>
          </a:prstGeom>
        </p:spPr>
      </p:pic>
      <p:pic>
        <p:nvPicPr>
          <p:cNvPr id="13" name="图片 12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0C5158F7-6E7B-4738-BDD7-F68AD951D2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3076" y="3219049"/>
            <a:ext cx="1669284" cy="1654513"/>
          </a:xfrm>
          <a:prstGeom prst="rect">
            <a:avLst/>
          </a:prstGeom>
        </p:spPr>
      </p:pic>
      <p:sp>
        <p:nvSpPr>
          <p:cNvPr id="1506" name="矩形 1505">
            <a:extLst>
              <a:ext uri="{FF2B5EF4-FFF2-40B4-BE49-F238E27FC236}">
                <a16:creationId xmlns:a16="http://schemas.microsoft.com/office/drawing/2014/main" id="{77148D81-49A7-4BF8-9056-4E71C624D9E4}"/>
              </a:ext>
            </a:extLst>
          </p:cNvPr>
          <p:cNvSpPr/>
          <p:nvPr/>
        </p:nvSpPr>
        <p:spPr>
          <a:xfrm>
            <a:off x="2929583" y="3194813"/>
            <a:ext cx="6170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일본사회와 관광 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2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조</a:t>
            </a:r>
            <a:endParaRPr lang="en-US" altLang="ko-KR" sz="3000" b="1" spc="110" dirty="0">
              <a:solidFill>
                <a:schemeClr val="tx1">
                  <a:lumMod val="85000"/>
                  <a:lumOff val="15000"/>
                </a:schemeClr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  <a:sym typeface="Impact" panose="020B0806030902050204" pitchFamily="34" charset="0"/>
            </a:endParaRPr>
          </a:p>
          <a:p>
            <a:pPr algn="ctr"/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(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권민경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, 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이지은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,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 </a:t>
            </a:r>
            <a:r>
              <a:rPr lang="ko-KR" altLang="en-US" sz="3000" b="1" spc="1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김도혁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, 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권관우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,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 최유정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,</a:t>
            </a:r>
            <a:r>
              <a:rPr lang="ko-KR" altLang="en-US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 </a:t>
            </a:r>
            <a:r>
              <a:rPr lang="ko-KR" altLang="en-US" sz="3000" b="1" spc="1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타바쑴</a:t>
            </a:r>
            <a:r>
              <a:rPr lang="en-US" altLang="ko-KR" sz="3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rPr>
              <a:t>)</a:t>
            </a:r>
            <a:endParaRPr lang="zh-CN" altLang="en-US" sz="30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0702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원인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내부적 원인</a:t>
            </a:r>
          </a:p>
        </p:txBody>
      </p:sp>
      <p:pic>
        <p:nvPicPr>
          <p:cNvPr id="24" name="图片 15" descr="图片包含 鲜花, 植物&#10;&#10;已生成极高可信度的说明">
            <a:extLst>
              <a:ext uri="{FF2B5EF4-FFF2-40B4-BE49-F238E27FC236}">
                <a16:creationId xmlns:a16="http://schemas.microsoft.com/office/drawing/2014/main" id="{988F3F3E-97D2-4E46-8C9C-E27E53E89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69242" y="2227568"/>
            <a:ext cx="4125825" cy="46668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3576" y="2681784"/>
            <a:ext cx="106457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- 1983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도쿄 도심에서 부동산 가격 급등 시작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1986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도쿄 전체 지역 확산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- 1987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한 해 동안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68.6%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지가 상승률 기록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뒤늦게 일본 정부 금리 연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6%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까지 인상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 1990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부동산 관련 융자의 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총량규제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’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제도 도입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28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그러나 한껏 부풀려진 버블을 가라앉히지</a:t>
            </a:r>
            <a:r>
              <a:rPr lang="en-US" altLang="ko-KR" sz="28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X, 10</a:t>
            </a:r>
            <a:r>
              <a:rPr lang="ko-KR" altLang="en-US" sz="28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장기불황 지속</a:t>
            </a:r>
            <a:endParaRPr lang="en-US" altLang="ko-KR" sz="2800" b="1" dirty="0"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10" y="1130731"/>
            <a:ext cx="8899180" cy="48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8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원인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관련 영상</a:t>
            </a:r>
          </a:p>
        </p:txBody>
      </p:sp>
      <p:pic>
        <p:nvPicPr>
          <p:cNvPr id="10" name="图片 35">
            <a:extLst>
              <a:ext uri="{FF2B5EF4-FFF2-40B4-BE49-F238E27FC236}">
                <a16:creationId xmlns:a16="http://schemas.microsoft.com/office/drawing/2014/main" id="{2546054C-8693-4001-BC96-F2861C94BE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9378" y="4261896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온라인 미디어 1" title="‘세계 시가총액 1위’ 나라가 한 순간에 추락한 이유?">
            <a:hlinkClick r:id="" action="ppaction://media"/>
            <a:extLst>
              <a:ext uri="{FF2B5EF4-FFF2-40B4-BE49-F238E27FC236}">
                <a16:creationId xmlns:a16="http://schemas.microsoft.com/office/drawing/2014/main" id="{EB2C822F-C388-D63F-19B4-D1E65AE738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88938" y="1637429"/>
            <a:ext cx="8095622" cy="45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FB4725-BC31-4C0C-BDD3-E50F0FAB3A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090" y="2133600"/>
            <a:ext cx="6932389" cy="46482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BF700F3-4CCA-0ADD-7BBA-E193CA473249}"/>
              </a:ext>
            </a:extLst>
          </p:cNvPr>
          <p:cNvSpPr/>
          <p:nvPr/>
        </p:nvSpPr>
        <p:spPr>
          <a:xfrm>
            <a:off x="680295" y="2089608"/>
            <a:ext cx="5508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2.</a:t>
            </a:r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  <a:p>
            <a:pPr algn="ctr"/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시기의 문화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743E8-6627-8E5C-3B65-3826D97ACBFD}"/>
              </a:ext>
            </a:extLst>
          </p:cNvPr>
          <p:cNvSpPr txBox="1"/>
          <p:nvPr/>
        </p:nvSpPr>
        <p:spPr>
          <a:xfrm>
            <a:off x="680295" y="4722148"/>
            <a:ext cx="36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22141852 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타바쑴</a:t>
            </a:r>
            <a:endParaRPr lang="ko-KR" altLang="en-US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8806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6">
            <a:extLst>
              <a:ext uri="{FF2B5EF4-FFF2-40B4-BE49-F238E27FC236}">
                <a16:creationId xmlns:a16="http://schemas.microsoft.com/office/drawing/2014/main" id="{A05192CE-331E-030E-6B51-523D5D0F89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버블경제 호황기를 상징하는 가수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2915464"/>
            <a:ext cx="10645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마츠다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세이코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일본에서 애칭은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오히메사마</a:t>
            </a:r>
            <a:r>
              <a:rPr lang="en-US" altLang="ko-KR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</a:t>
            </a:r>
            <a:r>
              <a:rPr lang="ja-JP" altLang="en-US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お</a:t>
            </a:r>
            <a:r>
              <a:rPr lang="ko-KR" altLang="en-US" sz="2800" dirty="0">
                <a:latin typeface="UD Digi Kyokasho NP-B" panose="02020700000000000000" pitchFamily="18" charset="-128"/>
              </a:rPr>
              <a:t>姫様</a:t>
            </a:r>
            <a:r>
              <a:rPr lang="en-US" altLang="ko-KR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)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’,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이름을 줄여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세코땅</a:t>
            </a:r>
            <a:r>
              <a:rPr lang="en-US" altLang="ko-KR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</a:t>
            </a:r>
            <a:r>
              <a:rPr lang="ja-JP" altLang="en-US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セコたん</a:t>
            </a:r>
            <a:r>
              <a:rPr lang="en-US" altLang="ja-JP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)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’</a:t>
            </a: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한국에서 애칭은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오히메사마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＇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를 번역 해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공주님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＇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이나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세코땅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＇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으로 불림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6" name="그림 5" descr="의류, 사람, 헤어스타일, 인간의 얼굴이(가) 표시된 사진&#10;&#10;자동 생성된 설명">
            <a:extLst>
              <a:ext uri="{FF2B5EF4-FFF2-40B4-BE49-F238E27FC236}">
                <a16:creationId xmlns:a16="http://schemas.microsoft.com/office/drawing/2014/main" id="{D4D6FE66-79B5-BDA3-7DDD-DC032B7BD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9" y="1602764"/>
            <a:ext cx="3918667" cy="4284274"/>
          </a:xfrm>
          <a:prstGeom prst="rect">
            <a:avLst/>
          </a:prstGeom>
        </p:spPr>
      </p:pic>
      <p:pic>
        <p:nvPicPr>
          <p:cNvPr id="8" name="그림 7" descr="헤어피스, 헤어스타일, 앞머리, 사람이(가) 표시된 사진&#10;&#10;자동 생성된 설명">
            <a:extLst>
              <a:ext uri="{FF2B5EF4-FFF2-40B4-BE49-F238E27FC236}">
                <a16:creationId xmlns:a16="http://schemas.microsoft.com/office/drawing/2014/main" id="{D23D13AA-000A-C4A0-ACB3-F082264F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6" y="1610253"/>
            <a:ext cx="4276785" cy="42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IT 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기술과 인터넷 보급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2915464"/>
            <a:ext cx="10645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버블경제 시기에는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IT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기술과 인터넷 보급이 급속도로 이루어짐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게임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소셜 미디어 등 새로운 문화 현상 등장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현대에서도 이러한 온라인 문화가 계속해서 발전하고 있음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2" name="图片 16">
            <a:extLst>
              <a:ext uri="{FF2B5EF4-FFF2-40B4-BE49-F238E27FC236}">
                <a16:creationId xmlns:a16="http://schemas.microsoft.com/office/drawing/2014/main" id="{95602667-AEB6-FCDB-FDCD-21B318596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9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5AECFD84-AC89-EC4B-535B-8E01BF3A9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3576" y="4261897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패션과 브랜드 문화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2915464"/>
            <a:ext cx="10645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소비문화 활발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패션과 브랜드 문화 대중화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명품 브랜드 인기 상승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패션 트렌드 빠르게 변화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78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flipH="1" rot="5400000">
            <a:off x="746422" y="2111669"/>
            <a:ext cx="461665" cy="231798"/>
          </a:xfrm>
          <a:custGeom>
            <a:avLst/>
            <a:gdLst>
              <a:gd fmla="*/ 1041267 w 1620000" name="connsiteX0"/>
              <a:gd fmla="*/ 678440 h 813392" name="connsiteY0"/>
              <a:gd fmla="*/ 1105634 w 1620000" name="connsiteX1"/>
              <a:gd fmla="*/ 592794 h 813392" name="connsiteY1"/>
              <a:gd fmla="*/ 1108316 w 1620000" name="connsiteX2"/>
              <a:gd fmla="*/ 590118 h 813392" name="connsiteY2"/>
              <a:gd fmla="*/ 1215596 w 1620000" name="connsiteX3"/>
              <a:gd fmla="*/ 643646 h 813392" name="connsiteY3"/>
              <a:gd fmla="*/ 1207550 w 1620000" name="connsiteX4"/>
              <a:gd fmla="*/ 715910 h 813392" name="connsiteY4"/>
              <a:gd fmla="*/ 1210232 w 1620000" name="connsiteX5"/>
              <a:gd fmla="*/ 683793 h 813392" name="connsiteY5"/>
              <a:gd fmla="*/ 1183412 w 1620000" name="connsiteX6"/>
              <a:gd fmla="*/ 699851 h 813392" name="connsiteY6"/>
              <a:gd fmla="*/ 1242415 w 1620000" name="connsiteX7"/>
              <a:gd fmla="*/ 713234 h 813392" name="connsiteY7"/>
              <a:gd fmla="*/ 1325557 w 1620000" name="connsiteX8"/>
              <a:gd fmla="*/ 809585 h 813392" name="connsiteY8"/>
              <a:gd fmla="*/ 1323827 w 1620000" name="connsiteX9"/>
              <a:gd fmla="*/ 813392 h 813392" name="connsiteY9"/>
              <a:gd fmla="*/ 1163039 w 1620000" name="connsiteX10"/>
              <a:gd fmla="*/ 813392 h 813392" name="connsiteY10"/>
              <a:gd fmla="*/ 1164638 w 1620000" name="connsiteX11"/>
              <a:gd fmla="*/ 809585 h 813392" name="connsiteY11"/>
              <a:gd fmla="*/ 1089543 w 1620000" name="connsiteX12"/>
              <a:gd fmla="*/ 731968 h 813392" name="connsiteY12"/>
              <a:gd fmla="*/ 1041267 w 1620000" name="connsiteX13"/>
              <a:gd fmla="*/ 678440 h 813392" name="connsiteY13"/>
              <a:gd fmla="*/ 961169 w 1620000" name="connsiteX14"/>
              <a:gd fmla="*/ 691864 h 813392" name="connsiteY14"/>
              <a:gd fmla="*/ 963848 w 1620000" name="connsiteX15"/>
              <a:gd fmla="*/ 624854 h 813392" name="connsiteY15"/>
              <a:gd fmla="*/ 1105853 w 1620000" name="connsiteX16"/>
              <a:gd fmla="*/ 525680 h 813392" name="connsiteY16"/>
              <a:gd fmla="*/ 1030832 w 1620000" name="connsiteX17"/>
              <a:gd fmla="*/ 681142 h 813392" name="connsiteY17"/>
              <a:gd fmla="*/ 961169 w 1620000" name="connsiteX18"/>
              <a:gd fmla="*/ 691864 h 813392" name="connsiteY18"/>
              <a:gd fmla="*/ 951017 w 1620000" name="connsiteX19"/>
              <a:gd fmla="*/ 715735 h 813392" name="connsiteY19"/>
              <a:gd fmla="*/ 991241 w 1620000" name="connsiteX20"/>
              <a:gd fmla="*/ 707690 h 813392" name="connsiteY20"/>
              <a:gd fmla="*/ 1055600 w 1620000" name="connsiteX21"/>
              <a:gd fmla="*/ 758641 h 813392" name="connsiteY21"/>
              <a:gd fmla="*/ 1114596 w 1620000" name="connsiteX22"/>
              <a:gd fmla="*/ 809593 h 813392" name="connsiteY22"/>
              <a:gd fmla="*/ 1113022 w 1620000" name="connsiteX23"/>
              <a:gd fmla="*/ 813392 h 813392" name="connsiteY23"/>
              <a:gd fmla="*/ 985316 w 1620000" name="connsiteX24"/>
              <a:gd fmla="*/ 813392 h 813392" name="connsiteY24"/>
              <a:gd fmla="*/ 985877 w 1620000" name="connsiteX25"/>
              <a:gd fmla="*/ 809593 h 813392" name="connsiteY25"/>
              <a:gd fmla="*/ 951017 w 1620000" name="connsiteX26"/>
              <a:gd fmla="*/ 715735 h 813392" name="connsiteY26"/>
              <a:gd fmla="*/ 698881 w 1620000" name="connsiteX27"/>
              <a:gd fmla="*/ 652692 h 813392" name="connsiteY27"/>
              <a:gd fmla="*/ 755720 w 1620000" name="connsiteX28"/>
              <a:gd fmla="*/ 565918 h 813392" name="connsiteY28"/>
              <a:gd fmla="*/ 811901 w 1620000" name="connsiteX29"/>
              <a:gd fmla="*/ 525680 h 813392" name="connsiteY29"/>
              <a:gd fmla="*/ 868083 w 1620000" name="connsiteX30"/>
              <a:gd fmla="*/ 565918 h 813392" name="connsiteY30"/>
              <a:gd fmla="*/ 913563 w 1620000" name="connsiteX31"/>
              <a:gd fmla="*/ 683950 h 813392" name="connsiteY31"/>
              <a:gd fmla="*/ 811901 w 1620000" name="connsiteX32"/>
              <a:gd fmla="*/ 657125 h 813392" name="connsiteY32"/>
              <a:gd fmla="*/ 707565 w 1620000" name="connsiteX33"/>
              <a:gd fmla="*/ 683950 h 813392" name="connsiteY33"/>
              <a:gd fmla="*/ 698881 w 1620000" name="connsiteX34"/>
              <a:gd fmla="*/ 652692 h 813392" name="connsiteY34"/>
              <a:gd fmla="*/ 680264 w 1620000" name="connsiteX35"/>
              <a:gd fmla="*/ 809434 h 813392" name="connsiteY35"/>
              <a:gd fmla="*/ 808872 w 1620000" name="connsiteX36"/>
              <a:gd fmla="*/ 680558 h 813392" name="connsiteY36"/>
              <a:gd fmla="*/ 937479 w 1620000" name="connsiteX37"/>
              <a:gd fmla="*/ 809434 h 813392" name="connsiteY37"/>
              <a:gd fmla="*/ 936682 w 1620000" name="connsiteX38"/>
              <a:gd fmla="*/ 813392 h 813392" name="connsiteY38"/>
              <a:gd fmla="*/ 681062 w 1620000" name="connsiteX39"/>
              <a:gd fmla="*/ 813392 h 813392" name="connsiteY39"/>
              <a:gd fmla="*/ 573091 w 1620000" name="connsiteX40"/>
              <a:gd fmla="*/ 535612 h 813392" name="connsiteY40"/>
              <a:gd fmla="*/ 621276 w 1620000" name="connsiteX41"/>
              <a:gd fmla="*/ 433635 h 813392" name="connsiteY41"/>
              <a:gd fmla="*/ 717646 w 1620000" name="connsiteX42"/>
              <a:gd fmla="*/ 430952 h 813392" name="connsiteY42"/>
              <a:gd fmla="*/ 685522 w 1620000" name="connsiteX43"/>
              <a:gd fmla="*/ 444369 h 813392" name="connsiteY43"/>
              <a:gd fmla="*/ 723000 w 1620000" name="connsiteX44"/>
              <a:gd fmla="*/ 449737 h 813392" name="connsiteY44"/>
              <a:gd fmla="*/ 709615 w 1620000" name="connsiteX45"/>
              <a:gd fmla="*/ 398748 h 813392" name="connsiteY45"/>
              <a:gd fmla="*/ 811338 w 1620000" name="connsiteX46"/>
              <a:gd fmla="*/ 328974 h 813392" name="connsiteY46"/>
              <a:gd fmla="*/ 910385 w 1620000" name="connsiteX47"/>
              <a:gd fmla="*/ 398748 h 813392" name="connsiteY47"/>
              <a:gd fmla="*/ 897000 w 1620000" name="connsiteX48"/>
              <a:gd fmla="*/ 449737 h 813392" name="connsiteY48"/>
              <a:gd fmla="*/ 934477 w 1620000" name="connsiteX49"/>
              <a:gd fmla="*/ 444369 h 813392" name="connsiteY49"/>
              <a:gd fmla="*/ 902354 w 1620000" name="connsiteX50"/>
              <a:gd fmla="*/ 430952 h 813392" name="connsiteY50"/>
              <a:gd fmla="*/ 998723 w 1620000" name="connsiteX51"/>
              <a:gd fmla="*/ 433635 h 813392" name="connsiteY51"/>
              <a:gd fmla="*/ 1046908 w 1620000" name="connsiteX52"/>
              <a:gd fmla="*/ 535612 h 813392" name="connsiteY52"/>
              <a:gd fmla="*/ 961246 w 1620000" name="connsiteX53"/>
              <a:gd fmla="*/ 616120 h 813392" name="connsiteY53"/>
              <a:gd fmla="*/ 891646 w 1620000" name="connsiteX54"/>
              <a:gd fmla="*/ 543663 h 813392" name="connsiteY54"/>
              <a:gd fmla="*/ 811338 w 1620000" name="connsiteX55"/>
              <a:gd fmla="*/ 479256 h 813392" name="connsiteY55"/>
              <a:gd fmla="*/ 728353 w 1620000" name="connsiteX56"/>
              <a:gd fmla="*/ 543663 h 813392" name="connsiteY56"/>
              <a:gd fmla="*/ 658754 w 1620000" name="connsiteX57"/>
              <a:gd fmla="*/ 616120 h 813392" name="connsiteY57"/>
              <a:gd fmla="*/ 573091 w 1620000" name="connsiteX58"/>
              <a:gd fmla="*/ 535612 h 813392" name="connsiteY58"/>
              <a:gd fmla="*/ 514147 w 1620000" name="connsiteX59"/>
              <a:gd fmla="*/ 525680 h 813392" name="connsiteY59"/>
              <a:gd fmla="*/ 656151 w 1620000" name="connsiteX60"/>
              <a:gd fmla="*/ 624854 h 813392" name="connsiteY60"/>
              <a:gd fmla="*/ 658830 w 1620000" name="connsiteX61"/>
              <a:gd fmla="*/ 691864 h 813392" name="connsiteY61"/>
              <a:gd fmla="*/ 589168 w 1620000" name="connsiteX62"/>
              <a:gd fmla="*/ 681142 h 813392" name="connsiteY62"/>
              <a:gd fmla="*/ 514147 w 1620000" name="connsiteX63"/>
              <a:gd fmla="*/ 525680 h 813392" name="connsiteY63"/>
              <a:gd fmla="*/ 503147 w 1620000" name="connsiteX64"/>
              <a:gd fmla="*/ 809593 h 813392" name="connsiteY64"/>
              <a:gd fmla="*/ 565085 w 1620000" name="connsiteX65"/>
              <a:gd fmla="*/ 758641 h 813392" name="connsiteY65"/>
              <a:gd fmla="*/ 629716 w 1620000" name="connsiteX66"/>
              <a:gd fmla="*/ 707690 h 813392" name="connsiteY66"/>
              <a:gd fmla="*/ 670111 w 1620000" name="connsiteX67"/>
              <a:gd fmla="*/ 715735 h 813392" name="connsiteY67"/>
              <a:gd fmla="*/ 637795 w 1620000" name="connsiteX68"/>
              <a:gd fmla="*/ 809593 h 813392" name="connsiteY68"/>
              <a:gd fmla="*/ 638315 w 1620000" name="connsiteX69"/>
              <a:gd fmla="*/ 813392 h 813392" name="connsiteY69"/>
              <a:gd fmla="*/ 504800 w 1620000" name="connsiteX70"/>
              <a:gd fmla="*/ 813392 h 813392" name="connsiteY70"/>
              <a:gd fmla="*/ 294443 w 1620000" name="connsiteX71"/>
              <a:gd fmla="*/ 809585 h 813392" name="connsiteY71"/>
              <a:gd fmla="*/ 377710 w 1620000" name="connsiteX72"/>
              <a:gd fmla="*/ 713234 h 813392" name="connsiteY72"/>
              <a:gd fmla="*/ 436802 w 1620000" name="connsiteX73"/>
              <a:gd fmla="*/ 699851 h 813392" name="connsiteY73"/>
              <a:gd fmla="*/ 409942 w 1620000" name="connsiteX74"/>
              <a:gd fmla="*/ 683793 h 813392" name="connsiteY74"/>
              <a:gd fmla="*/ 412629 w 1620000" name="connsiteX75"/>
              <a:gd fmla="*/ 715910 h 813392" name="connsiteY75"/>
              <a:gd fmla="*/ 404570 w 1620000" name="connsiteX76"/>
              <a:gd fmla="*/ 643646 h 813392" name="connsiteY76"/>
              <a:gd fmla="*/ 512012 w 1620000" name="connsiteX77"/>
              <a:gd fmla="*/ 590118 h 813392" name="connsiteY77"/>
              <a:gd fmla="*/ 514698 w 1620000" name="connsiteX78"/>
              <a:gd fmla="*/ 592794 h 813392" name="connsiteY78"/>
              <a:gd fmla="*/ 576476 w 1620000" name="connsiteX79"/>
              <a:gd fmla="*/ 678440 h 813392" name="connsiteY79"/>
              <a:gd fmla="*/ 530814 w 1620000" name="connsiteX80"/>
              <a:gd fmla="*/ 731968 h 813392" name="connsiteY80"/>
              <a:gd fmla="*/ 455605 w 1620000" name="connsiteX81"/>
              <a:gd fmla="*/ 809585 h 813392" name="connsiteY81"/>
              <a:gd fmla="*/ 457207 w 1620000" name="connsiteX82"/>
              <a:gd fmla="*/ 813392 h 813392" name="connsiteY82"/>
              <a:gd fmla="*/ 296176 w 1620000" name="connsiteX83"/>
              <a:gd fmla="*/ 813392 h 813392" name="connsiteY83"/>
              <a:gd fmla="*/ 163579 w 1620000" name="connsiteX84"/>
              <a:gd fmla="*/ 812050 h 813392" name="connsiteY84"/>
              <a:gd fmla="*/ 284030 w 1620000" name="connsiteX85"/>
              <a:gd fmla="*/ 624208 h 813392" name="connsiteY85"/>
              <a:gd fmla="*/ 495488 w 1620000" name="connsiteX86"/>
              <a:gd fmla="*/ 511503 h 813392" name="connsiteY86"/>
              <a:gd fmla="*/ 527609 w 1620000" name="connsiteX87"/>
              <a:gd fmla="*/ 377331 h 813392" name="connsiteY87"/>
              <a:gd fmla="*/ 693563 w 1620000" name="connsiteX88"/>
              <a:gd fmla="*/ 256575 h 813392" name="connsiteY88"/>
              <a:gd fmla="*/ 808661 w 1620000" name="connsiteX89"/>
              <a:gd fmla="*/ 170705 h 813392" name="connsiteY89"/>
              <a:gd fmla="*/ 926435 w 1620000" name="connsiteX90"/>
              <a:gd fmla="*/ 256575 h 813392" name="connsiteY90"/>
              <a:gd fmla="*/ 1089713 w 1620000" name="connsiteX91"/>
              <a:gd fmla="*/ 377331 h 813392" name="connsiteY91"/>
              <a:gd fmla="*/ 1124510 w 1620000" name="connsiteX92"/>
              <a:gd fmla="*/ 511503 h 813392" name="connsiteY92"/>
              <a:gd fmla="*/ 1333292 w 1620000" name="connsiteX93"/>
              <a:gd fmla="*/ 624208 h 813392" name="connsiteY93"/>
              <a:gd fmla="*/ 1456420 w 1620000" name="connsiteX94"/>
              <a:gd fmla="*/ 812050 h 813392" name="connsiteY94"/>
              <a:gd fmla="*/ 1455182 w 1620000" name="connsiteX95"/>
              <a:gd fmla="*/ 813392 h 813392" name="connsiteY95"/>
              <a:gd fmla="*/ 1359953 w 1620000" name="connsiteX96"/>
              <a:gd fmla="*/ 813392 h 813392" name="connsiteY96"/>
              <a:gd fmla="*/ 1360529 w 1620000" name="connsiteX97"/>
              <a:gd fmla="*/ 812261 h 813392" name="connsiteY97"/>
              <a:gd fmla="*/ 1272123 w 1620000" name="connsiteX98"/>
              <a:gd fmla="*/ 699681 h 813392" name="connsiteY98"/>
              <a:gd fmla="*/ 1122100 w 1620000" name="connsiteX99"/>
              <a:gd fmla="*/ 554937 h 813392" name="connsiteY99"/>
              <a:gd fmla="*/ 1119421 w 1620000" name="connsiteX100"/>
              <a:gd fmla="*/ 525451 h 813392" name="connsiteY100"/>
              <a:gd fmla="*/ 1084595 w 1620000" name="connsiteX101"/>
              <a:gd fmla="*/ 520090 h 813392" name="connsiteY101"/>
              <a:gd fmla="*/ 929214 w 1620000" name="connsiteX102"/>
              <a:gd fmla="*/ 380706 h 813392" name="connsiteY102"/>
              <a:gd fmla="*/ 808660 w 1620000" name="connsiteX103"/>
              <a:gd fmla="*/ 302972 h 813392" name="connsiteY103"/>
              <a:gd fmla="*/ 690785 w 1620000" name="connsiteX104"/>
              <a:gd fmla="*/ 380706 h 813392" name="connsiteY104"/>
              <a:gd fmla="*/ 535405 w 1620000" name="connsiteX105"/>
              <a:gd fmla="*/ 520090 h 813392" name="connsiteY105"/>
              <a:gd fmla="*/ 500578 w 1620000" name="connsiteX106"/>
              <a:gd fmla="*/ 525451 h 813392" name="connsiteY106"/>
              <a:gd fmla="*/ 497899 w 1620000" name="connsiteX107"/>
              <a:gd fmla="*/ 554937 h 813392" name="connsiteY107"/>
              <a:gd fmla="*/ 347876 w 1620000" name="connsiteX108"/>
              <a:gd fmla="*/ 699681 h 813392" name="connsiteY108"/>
              <a:gd fmla="*/ 259470 w 1620000" name="connsiteX109"/>
              <a:gd fmla="*/ 812261 h 813392" name="connsiteY109"/>
              <a:gd fmla="*/ 260046 w 1620000" name="connsiteX110"/>
              <a:gd fmla="*/ 813392 h 813392" name="connsiteY110"/>
              <a:gd fmla="*/ 164816 w 1620000" name="connsiteX111"/>
              <a:gd fmla="*/ 813392 h 813392" name="connsiteY111"/>
              <a:gd fmla="*/ 0 w 1620000" name="connsiteX112"/>
              <a:gd fmla="*/ 810000 h 813392" name="connsiteY112"/>
              <a:gd fmla="*/ 139240 w 1620000" name="connsiteX113"/>
              <a:gd fmla="*/ 638344 h 813392" name="connsiteY113"/>
              <a:gd fmla="*/ 396298 w 1620000" name="connsiteX114"/>
              <a:gd fmla="*/ 421093 h 813392" name="connsiteY114"/>
              <a:gd fmla="*/ 498050 w 1620000" name="connsiteX115"/>
              <a:gd fmla="*/ 249438 h 813392" name="connsiteY115"/>
              <a:gd fmla="*/ 811339 w 1620000" name="connsiteX116"/>
              <a:gd fmla="*/ 0 h 813392" name="connsiteY116"/>
              <a:gd fmla="*/ 1121951 w 1620000" name="connsiteX117"/>
              <a:gd fmla="*/ 249438 h 813392" name="connsiteY117"/>
              <a:gd fmla="*/ 1223703 w 1620000" name="connsiteX118"/>
              <a:gd fmla="*/ 421093 h 813392" name="connsiteY118"/>
              <a:gd fmla="*/ 1483438 w 1620000" name="connsiteX119"/>
              <a:gd fmla="*/ 638344 h 813392" name="connsiteY119"/>
              <a:gd fmla="*/ 1620000 w 1620000" name="connsiteX120"/>
              <a:gd fmla="*/ 810000 h 813392" name="connsiteY120"/>
              <a:gd fmla="*/ 1606129 w 1620000" name="connsiteX121"/>
              <a:gd fmla="*/ 813392 h 813392" name="connsiteY121"/>
              <a:gd fmla="*/ 1500825 w 1620000" name="connsiteX122"/>
              <a:gd fmla="*/ 813392 h 813392" name="connsiteY122"/>
              <a:gd fmla="*/ 1504931 w 1620000" name="connsiteX123"/>
              <a:gd fmla="*/ 810001 h 813392" name="connsiteY123"/>
              <a:gd fmla="*/ 1368355 w 1620000" name="connsiteX124"/>
              <a:gd fmla="*/ 606114 h 813392" name="connsiteY124"/>
              <a:gd fmla="*/ 1162152 w 1620000" name="connsiteX125"/>
              <a:gd fmla="*/ 477343 h 813392" name="connsiteY125"/>
              <a:gd fmla="*/ 1044322 w 1620000" name="connsiteX126"/>
              <a:gd fmla="*/ 278822 h 813392" name="connsiteY126"/>
              <a:gd fmla="*/ 811339 w 1620000" name="connsiteX127"/>
              <a:gd fmla="*/ 123225 h 813392" name="connsiteY127"/>
              <a:gd fmla="*/ 578356 w 1620000" name="connsiteX128"/>
              <a:gd fmla="*/ 278822 h 813392" name="connsiteY128"/>
              <a:gd fmla="*/ 460527 w 1620000" name="connsiteX129"/>
              <a:gd fmla="*/ 477343 h 813392" name="connsiteY129"/>
              <a:gd fmla="*/ 251645 w 1620000" name="connsiteX130"/>
              <a:gd fmla="*/ 606114 h 813392" name="connsiteY130"/>
              <a:gd fmla="*/ 115070 w 1620000" name="connsiteX131"/>
              <a:gd fmla="*/ 810001 h 813392" name="connsiteY131"/>
              <a:gd fmla="*/ 119366 w 1620000" name="connsiteX132"/>
              <a:gd fmla="*/ 813392 h 813392" name="connsiteY132"/>
              <a:gd fmla="*/ 14413 w 1620000" name="connsiteX133"/>
              <a:gd fmla="*/ 813392 h 813392" name="connsiteY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b="b" l="l" r="r" t="t"/>
            <a:pathLst>
              <a:path h="813392" w="1620000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20900000000000000" pitchFamily="18" typeface="思源宋体 CN Heavy"/>
              <a:ea charset="-122" panose="02020900000000000000" pitchFamily="18" typeface="思源宋体 CN Heavy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dirty="0" lang="ko-KR" sz="800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algn="tl" blurRad="50800" dir="2700000" dist="38100" rotWithShape="0" sx="101000" sy="101000">
                    <a:prstClr val="black">
                      <a:alpha val="46000"/>
                    </a:prstClr>
                  </a:outerShdw>
                </a:effectLst>
                <a:latin charset="-127" panose="02030503000000000000" pitchFamily="18" typeface="포천 막걸리체"/>
                <a:ea charset="-127" panose="02030503000000000000" pitchFamily="18" typeface="포천 막걸리체"/>
              </a:rPr>
              <a:t>버블경제 시기의 문화</a:t>
            </a:r>
            <a:endParaRPr altLang="en-US" dirty="0" lang="zh-CN" sz="800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algn="tl" blurRad="50800" dir="2700000" dist="38100" rotWithShape="0" sx="101000" sy="101000">
                  <a:prstClr val="black">
                    <a:alpha val="46000"/>
                  </a:prstClr>
                </a:outerShdw>
              </a:effectLst>
              <a:latin charset="-127" panose="02030503000000000000" pitchFamily="18" typeface="포천 막걸리체"/>
              <a:ea charset="-128" panose="02000609000000000000" pitchFamily="49" typeface="★日文毛笔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ko-KR" sz="36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엔터테인먼트 산업 성장</a:t>
            </a:r>
            <a:endParaRPr altLang="en-US" b="1" dirty="0" lang="ko-KR" sz="36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576" y="2915464"/>
            <a:ext cx="10645784" cy="27699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-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드라마</a:t>
            </a:r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,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영화</a:t>
            </a:r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,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음악</a:t>
            </a:r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등 다양한 콘텐츠 생산 </a:t>
            </a:r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 </a:t>
            </a:r>
          </a:p>
          <a:p>
            <a:pPr indent="-457200" marL="457200">
              <a:buFontTx/>
              <a:buChar char="-"/>
            </a:pPr>
            <a:endParaRPr altLang="ko-KR" b="1" dirty="0" lang="en-US" sz="32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-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이는 현대 한류 열풍과 연결 되어 있음</a:t>
            </a:r>
            <a:endParaRPr altLang="ko-KR" b="1" dirty="0" lang="en-US" sz="32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endParaRPr altLang="ko-KR" b="1" dirty="0" lang="en-US" sz="32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endParaRPr altLang="ko-KR" b="1" dirty="0" lang="en-US" sz="28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r>
              <a:rPr altLang="en-US" dirty="0" lang="ko-KR"/>
              <a:t>  </a:t>
            </a:r>
          </a:p>
        </p:txBody>
      </p:sp>
      <p:pic>
        <p:nvPicPr>
          <p:cNvPr id="2" name="图片 16">
            <a:extLst>
              <a:ext uri="{FF2B5EF4-FFF2-40B4-BE49-F238E27FC236}">
                <a16:creationId xmlns:a16="http://schemas.microsoft.com/office/drawing/2014/main" id="{265AB477-D71A-7D0E-80E2-E1E959E72DEE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pic>
        <p:nvPicPr>
          <p:cNvPr id="3" name="Rasm 5">
            <a:extLst>
              <a:ext uri="{FF2B5EF4-FFF2-40B4-BE49-F238E27FC236}">
                <a16:creationId xmlns:a16="http://schemas.microsoft.com/office/drawing/2014/main" id="{5AC658F3-D002-8E68-53F7-082E985F7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"/>
          <a:stretch/>
        </p:blipFill>
        <p:spPr>
          <a:xfrm>
            <a:off x="925202" y="1564772"/>
            <a:ext cx="10159359" cy="42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362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관련 영상</a:t>
            </a:r>
          </a:p>
        </p:txBody>
      </p:sp>
      <p:pic>
        <p:nvPicPr>
          <p:cNvPr id="3" name="온라인 미디어 2" title="지금은 상상하기도 힘든 일본의 버블기 생활상에 대해 / 그리울만하네">
            <a:hlinkClick r:id="" action="ppaction://media"/>
            <a:extLst>
              <a:ext uri="{FF2B5EF4-FFF2-40B4-BE49-F238E27FC236}">
                <a16:creationId xmlns:a16="http://schemas.microsoft.com/office/drawing/2014/main" id="{05AD84E1-724B-8324-7F56-290E37AFD8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3961" y="1934884"/>
            <a:ext cx="7575453" cy="42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7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BF700F3-4CCA-0ADD-7BBA-E193CA473249}"/>
              </a:ext>
            </a:extLst>
          </p:cNvPr>
          <p:cNvSpPr/>
          <p:nvPr/>
        </p:nvSpPr>
        <p:spPr>
          <a:xfrm>
            <a:off x="680295" y="2089608"/>
            <a:ext cx="5508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3.</a:t>
            </a:r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버블경제로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  <a:p>
            <a:pPr algn="ctr"/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인한 피해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743E8-6627-8E5C-3B65-3826D97ACBFD}"/>
              </a:ext>
            </a:extLst>
          </p:cNvPr>
          <p:cNvSpPr txBox="1"/>
          <p:nvPr/>
        </p:nvSpPr>
        <p:spPr>
          <a:xfrm>
            <a:off x="680295" y="4722148"/>
            <a:ext cx="36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22201941 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권민경</a:t>
            </a:r>
            <a:endParaRPr lang="ko-KR" altLang="en-US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5DB051AA-2A64-2D87-E75B-D30C38D93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566" y="475458"/>
            <a:ext cx="4745035" cy="59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20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E37FCA5-4E4E-15BC-E82F-B06795E6819E}"/>
              </a:ext>
            </a:extLst>
          </p:cNvPr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호황기의 일본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04EC79D4-974D-EA72-A382-107ADB54C16F}"/>
              </a:ext>
            </a:extLst>
          </p:cNvPr>
          <p:cNvSpPr/>
          <p:nvPr/>
        </p:nvSpPr>
        <p:spPr>
          <a:xfrm flipH="1">
            <a:off x="6949981" y="2573517"/>
            <a:ext cx="4013391" cy="2144266"/>
          </a:xfrm>
          <a:prstGeom prst="wedgeRoundRectCallout">
            <a:avLst>
              <a:gd name="adj1" fmla="val -5566"/>
              <a:gd name="adj2" fmla="val 67776"/>
              <a:gd name="adj3" fmla="val 16667"/>
            </a:avLst>
          </a:prstGeom>
          <a:gradFill>
            <a:gsLst>
              <a:gs pos="0">
                <a:srgbClr val="158A93"/>
              </a:gs>
              <a:gs pos="100000">
                <a:srgbClr val="18525E"/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alpha val="4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경제 당시의 </a:t>
            </a:r>
            <a:endParaRPr lang="en-US" altLang="ko-KR" sz="4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위상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BC56FD51-F006-9352-84AC-375D5CC7ED0B}"/>
                  </a:ext>
                </a:extLst>
              </p14:cNvPr>
              <p14:cNvContentPartPr/>
              <p14:nvPr/>
            </p14:nvContentPartPr>
            <p14:xfrm>
              <a:off x="3100992" y="1178065"/>
              <a:ext cx="360" cy="36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BC56FD51-F006-9352-84AC-375D5CC7ED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4992" y="1106425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68597CBD-BCC8-8583-A03A-085E310FAC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17" y="32668"/>
            <a:ext cx="5474765" cy="67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DF11328-3786-4C53-9C20-D9B15B52C67F}"/>
              </a:ext>
            </a:extLst>
          </p:cNvPr>
          <p:cNvSpPr/>
          <p:nvPr/>
        </p:nvSpPr>
        <p:spPr>
          <a:xfrm>
            <a:off x="199313" y="2316479"/>
            <a:ext cx="11474527" cy="2353137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" fmla="*/ 0 w 12210757"/>
              <a:gd name="connsiteY0" fmla="*/ 48556 h 2552840"/>
              <a:gd name="connsiteX1" fmla="*/ 1885071 w 12210757"/>
              <a:gd name="connsiteY1" fmla="*/ 484654 h 2552840"/>
              <a:gd name="connsiteX2" fmla="*/ 5781821 w 12210757"/>
              <a:gd name="connsiteY2" fmla="*/ 2552605 h 2552840"/>
              <a:gd name="connsiteX3" fmla="*/ 9523828 w 12210757"/>
              <a:gd name="connsiteY3" fmla="*/ 625331 h 2552840"/>
              <a:gd name="connsiteX4" fmla="*/ 12210757 w 12210757"/>
              <a:gd name="connsiteY4" fmla="*/ 1258378 h 2552840"/>
              <a:gd name="connsiteX0" fmla="*/ 0 w 12210757"/>
              <a:gd name="connsiteY0" fmla="*/ 0 h 2504284"/>
              <a:gd name="connsiteX1" fmla="*/ 1885071 w 12210757"/>
              <a:gd name="connsiteY1" fmla="*/ 436098 h 2504284"/>
              <a:gd name="connsiteX2" fmla="*/ 5781821 w 12210757"/>
              <a:gd name="connsiteY2" fmla="*/ 2504049 h 2504284"/>
              <a:gd name="connsiteX3" fmla="*/ 9523828 w 12210757"/>
              <a:gd name="connsiteY3" fmla="*/ 576775 h 2504284"/>
              <a:gd name="connsiteX4" fmla="*/ 12210757 w 12210757"/>
              <a:gd name="connsiteY4" fmla="*/ 1209822 h 2504284"/>
              <a:gd name="connsiteX0" fmla="*/ 0 w 12210757"/>
              <a:gd name="connsiteY0" fmla="*/ 0 h 2504284"/>
              <a:gd name="connsiteX1" fmla="*/ 1885071 w 12210757"/>
              <a:gd name="connsiteY1" fmla="*/ 436098 h 2504284"/>
              <a:gd name="connsiteX2" fmla="*/ 6147581 w 12210757"/>
              <a:gd name="connsiteY2" fmla="*/ 2504049 h 2504284"/>
              <a:gd name="connsiteX3" fmla="*/ 9523828 w 12210757"/>
              <a:gd name="connsiteY3" fmla="*/ 576775 h 2504284"/>
              <a:gd name="connsiteX4" fmla="*/ 12210757 w 12210757"/>
              <a:gd name="connsiteY4" fmla="*/ 1209822 h 2504284"/>
              <a:gd name="connsiteX0" fmla="*/ 0 w 12210757"/>
              <a:gd name="connsiteY0" fmla="*/ 0 h 2505001"/>
              <a:gd name="connsiteX1" fmla="*/ 1885071 w 12210757"/>
              <a:gd name="connsiteY1" fmla="*/ 436098 h 2505001"/>
              <a:gd name="connsiteX2" fmla="*/ 6147581 w 12210757"/>
              <a:gd name="connsiteY2" fmla="*/ 2504049 h 2505001"/>
              <a:gd name="connsiteX3" fmla="*/ 9523828 w 12210757"/>
              <a:gd name="connsiteY3" fmla="*/ 576775 h 2505001"/>
              <a:gd name="connsiteX4" fmla="*/ 12210757 w 12210757"/>
              <a:gd name="connsiteY4" fmla="*/ 1209822 h 2505001"/>
              <a:gd name="connsiteX0" fmla="*/ 0 w 12210757"/>
              <a:gd name="connsiteY0" fmla="*/ 0 h 2504119"/>
              <a:gd name="connsiteX1" fmla="*/ 2757268 w 12210757"/>
              <a:gd name="connsiteY1" fmla="*/ 647113 h 2504119"/>
              <a:gd name="connsiteX2" fmla="*/ 6147581 w 12210757"/>
              <a:gd name="connsiteY2" fmla="*/ 2504049 h 2504119"/>
              <a:gd name="connsiteX3" fmla="*/ 9523828 w 12210757"/>
              <a:gd name="connsiteY3" fmla="*/ 576775 h 2504119"/>
              <a:gd name="connsiteX4" fmla="*/ 12210757 w 12210757"/>
              <a:gd name="connsiteY4" fmla="*/ 1209822 h 250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5229C6E-F720-4B75-AD8D-F03F512BC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560" y="1783080"/>
            <a:ext cx="1491478" cy="1478280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01813728-9C2C-42AD-819F-A54B01E0A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261" y="3493047"/>
            <a:ext cx="1491478" cy="1478280"/>
          </a:xfrm>
          <a:prstGeom prst="rect">
            <a:avLst/>
          </a:prstGeom>
        </p:spPr>
      </p:pic>
      <p:pic>
        <p:nvPicPr>
          <p:cNvPr id="6" name="图片 5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42A0C5BF-0394-4D86-9F1C-85830C1CD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7821" y="1783080"/>
            <a:ext cx="1491478" cy="14782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1584" y="828973"/>
            <a:ext cx="2092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1.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경제의 원인과 배경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3608" y="3608261"/>
            <a:ext cx="2448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2.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경제시기의 문화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4500" y="1868347"/>
            <a:ext cx="2092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3.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경제로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인한 피해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8929" y="4965798"/>
            <a:ext cx="2695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4.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경제를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해결하기 위한 노력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89858" y="3714129"/>
            <a:ext cx="2695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6.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한국 경제와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비교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대비방안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5399" y="1882749"/>
            <a:ext cx="241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5.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이후 현대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112796" y="421797"/>
            <a:ext cx="7430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목차</a:t>
            </a:r>
            <a:endParaRPr lang="zh-CN" altLang="en-US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24" name="图片 4">
            <a:extLst>
              <a:ext uri="{FF2B5EF4-FFF2-40B4-BE49-F238E27FC236}">
                <a16:creationId xmlns:a16="http://schemas.microsoft.com/office/drawing/2014/main" id="{BCF1464E-E516-4212-AE36-3625ED6851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866" y="73094"/>
            <a:ext cx="1343857" cy="27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8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F7B2751E-0E72-4E06-9598-99B492C6B4A8}"/>
              </a:ext>
            </a:extLst>
          </p:cNvPr>
          <p:cNvSpPr/>
          <p:nvPr/>
        </p:nvSpPr>
        <p:spPr>
          <a:xfrm>
            <a:off x="1251268" y="0"/>
            <a:ext cx="9616440" cy="961644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A917A9-8D81-4F45-AFC9-6589822C4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1251268" y="4751163"/>
            <a:ext cx="9616440" cy="2106837"/>
          </a:xfrm>
          <a:custGeom>
            <a:avLst/>
            <a:gdLst>
              <a:gd name="connsiteX0" fmla="*/ 1443 w 9616440"/>
              <a:gd name="connsiteY0" fmla="*/ 0 h 2106837"/>
              <a:gd name="connsiteX1" fmla="*/ 9614997 w 9616440"/>
              <a:gd name="connsiteY1" fmla="*/ 0 h 2106837"/>
              <a:gd name="connsiteX2" fmla="*/ 9616440 w 9616440"/>
              <a:gd name="connsiteY2" fmla="*/ 57057 h 2106837"/>
              <a:gd name="connsiteX3" fmla="*/ 9238586 w 9616440"/>
              <a:gd name="connsiteY3" fmla="*/ 1928634 h 2106837"/>
              <a:gd name="connsiteX4" fmla="*/ 9158022 w 9616440"/>
              <a:gd name="connsiteY4" fmla="*/ 2106837 h 2106837"/>
              <a:gd name="connsiteX5" fmla="*/ 458418 w 9616440"/>
              <a:gd name="connsiteY5" fmla="*/ 2106837 h 2106837"/>
              <a:gd name="connsiteX6" fmla="*/ 377854 w 9616440"/>
              <a:gd name="connsiteY6" fmla="*/ 1928634 h 2106837"/>
              <a:gd name="connsiteX7" fmla="*/ 0 w 9616440"/>
              <a:gd name="connsiteY7" fmla="*/ 57057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440" h="2106837">
                <a:moveTo>
                  <a:pt x="1443" y="0"/>
                </a:moveTo>
                <a:lnTo>
                  <a:pt x="9614997" y="0"/>
                </a:lnTo>
                <a:lnTo>
                  <a:pt x="9616440" y="57057"/>
                </a:lnTo>
                <a:cubicBezTo>
                  <a:pt x="9616440" y="720934"/>
                  <a:pt x="9481895" y="1353386"/>
                  <a:pt x="9238586" y="1928634"/>
                </a:cubicBezTo>
                <a:lnTo>
                  <a:pt x="9158022" y="2106837"/>
                </a:lnTo>
                <a:lnTo>
                  <a:pt x="458418" y="2106837"/>
                </a:lnTo>
                <a:lnTo>
                  <a:pt x="377854" y="1928634"/>
                </a:lnTo>
                <a:cubicBezTo>
                  <a:pt x="134545" y="1353386"/>
                  <a:pt x="0" y="720934"/>
                  <a:pt x="0" y="57057"/>
                </a:cubicBezTo>
                <a:close/>
              </a:path>
            </a:pathLst>
          </a:cu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57FA742-D8DB-8157-A1C4-EEBF5AC53FE8}"/>
              </a:ext>
            </a:extLst>
          </p:cNvPr>
          <p:cNvSpPr/>
          <p:nvPr/>
        </p:nvSpPr>
        <p:spPr>
          <a:xfrm>
            <a:off x="2817305" y="953574"/>
            <a:ext cx="6557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붕괴과정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9C34D8FA-3BBF-B9EA-771E-0EC019C234F2}"/>
              </a:ext>
            </a:extLst>
          </p:cNvPr>
          <p:cNvSpPr/>
          <p:nvPr/>
        </p:nvSpPr>
        <p:spPr>
          <a:xfrm flipH="1">
            <a:off x="1817513" y="3239207"/>
            <a:ext cx="3632096" cy="1856366"/>
          </a:xfrm>
          <a:prstGeom prst="wedgeRoundRectCallout">
            <a:avLst>
              <a:gd name="adj1" fmla="val -12401"/>
              <a:gd name="adj2" fmla="val 49500"/>
              <a:gd name="adj3" fmla="val 16667"/>
            </a:avLst>
          </a:prstGeom>
          <a:gradFill>
            <a:gsLst>
              <a:gs pos="0">
                <a:srgbClr val="158A93"/>
              </a:gs>
              <a:gs pos="100000">
                <a:srgbClr val="18525E"/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alpha val="4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플라자 합의 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30FF9659-E1F9-CC3D-0E6F-115C01DFEE55}"/>
              </a:ext>
            </a:extLst>
          </p:cNvPr>
          <p:cNvSpPr/>
          <p:nvPr/>
        </p:nvSpPr>
        <p:spPr>
          <a:xfrm rot="16200000">
            <a:off x="5723951" y="3718465"/>
            <a:ext cx="840757" cy="897847"/>
          </a:xfrm>
          <a:prstGeom prst="downArrow">
            <a:avLst/>
          </a:prstGeom>
          <a:gradFill>
            <a:gsLst>
              <a:gs pos="0">
                <a:srgbClr val="3C597C"/>
              </a:gs>
              <a:gs pos="77000">
                <a:srgbClr val="2B3F58"/>
              </a:gs>
              <a:gs pos="100000">
                <a:srgbClr val="192533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F758FCAD-CBDF-3764-793C-F9FC007C7A63}"/>
              </a:ext>
            </a:extLst>
          </p:cNvPr>
          <p:cNvSpPr/>
          <p:nvPr/>
        </p:nvSpPr>
        <p:spPr>
          <a:xfrm flipH="1">
            <a:off x="6760000" y="3239207"/>
            <a:ext cx="3632096" cy="1856366"/>
          </a:xfrm>
          <a:prstGeom prst="wedgeRoundRectCallout">
            <a:avLst>
              <a:gd name="adj1" fmla="val -12401"/>
              <a:gd name="adj2" fmla="val 49500"/>
              <a:gd name="adj3" fmla="val 16667"/>
            </a:avLst>
          </a:prstGeom>
          <a:gradFill>
            <a:gsLst>
              <a:gs pos="0">
                <a:srgbClr val="158A93"/>
              </a:gs>
              <a:gs pos="100000">
                <a:srgbClr val="18525E"/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alpha val="4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엔화가치</a:t>
            </a:r>
            <a:endParaRPr lang="en-US" altLang="ko-KR" sz="4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상승 요구</a:t>
            </a:r>
          </a:p>
        </p:txBody>
      </p:sp>
      <p:pic>
        <p:nvPicPr>
          <p:cNvPr id="9" name="내용 개체 틀 4" descr="텍스트, 스크린샷, 번호, 폰트이(가) 표시된 사진">
            <a:extLst>
              <a:ext uri="{FF2B5EF4-FFF2-40B4-BE49-F238E27FC236}">
                <a16:creationId xmlns:a16="http://schemas.microsoft.com/office/drawing/2014/main" id="{344EA4EF-2D29-83B5-EC51-9C2F3BDDE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40" y="466903"/>
            <a:ext cx="9567295" cy="59241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9D3C08-8A34-9CCA-4676-504277A69073}"/>
              </a:ext>
            </a:extLst>
          </p:cNvPr>
          <p:cNvSpPr txBox="1"/>
          <p:nvPr/>
        </p:nvSpPr>
        <p:spPr>
          <a:xfrm>
            <a:off x="4216547" y="451302"/>
            <a:ext cx="368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버블경제 붕괴 연표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  <a:endParaRPr lang="ko-KR" altLang="en-US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9085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837E15B-2335-2673-D894-457F0F9B21D8}"/>
              </a:ext>
            </a:extLst>
          </p:cNvPr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버블붕괴 피해가 큰 이유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3" name="내용 개체 틀 5">
            <a:extLst>
              <a:ext uri="{FF2B5EF4-FFF2-40B4-BE49-F238E27FC236}">
                <a16:creationId xmlns:a16="http://schemas.microsoft.com/office/drawing/2014/main" id="{8E15FC41-8279-F483-FFCE-8F03C1A4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874" y="1590111"/>
            <a:ext cx="4066665" cy="4046330"/>
          </a:xfrm>
          <a:prstGeom prst="rect">
            <a:avLst/>
          </a:prstGeom>
        </p:spPr>
      </p:pic>
      <p:pic>
        <p:nvPicPr>
          <p:cNvPr id="15" name="그림 14" descr="용기이(가) 표시된 사진&#10;&#10;자동 생성된 설명">
            <a:extLst>
              <a:ext uri="{FF2B5EF4-FFF2-40B4-BE49-F238E27FC236}">
                <a16:creationId xmlns:a16="http://schemas.microsoft.com/office/drawing/2014/main" id="{6556B470-CD8E-C17F-F7D0-580853963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35" y="1216059"/>
            <a:ext cx="4322468" cy="43008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3B974A-EBFA-FE95-78B0-5C5A446DFA1D}"/>
              </a:ext>
            </a:extLst>
          </p:cNvPr>
          <p:cNvSpPr txBox="1"/>
          <p:nvPr/>
        </p:nvSpPr>
        <p:spPr>
          <a:xfrm>
            <a:off x="703878" y="5526455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엔화 가치 상승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C8D92-7898-0D0F-41F1-685AF8368ABC}"/>
              </a:ext>
            </a:extLst>
          </p:cNvPr>
          <p:cNvSpPr txBox="1"/>
          <p:nvPr/>
        </p:nvSpPr>
        <p:spPr>
          <a:xfrm>
            <a:off x="5303937" y="5526455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금리 인하</a:t>
            </a:r>
          </a:p>
        </p:txBody>
      </p:sp>
    </p:spTree>
    <p:extLst>
      <p:ext uri="{BB962C8B-B14F-4D97-AF65-F5344CB8AC3E}">
        <p14:creationId xmlns:p14="http://schemas.microsoft.com/office/powerpoint/2010/main" val="386012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837E15B-2335-2673-D894-457F0F9B21D8}"/>
              </a:ext>
            </a:extLst>
          </p:cNvPr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버블붕괴 피해가 큰 이유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3B974A-EBFA-FE95-78B0-5C5A446DFA1D}"/>
              </a:ext>
            </a:extLst>
          </p:cNvPr>
          <p:cNvSpPr txBox="1"/>
          <p:nvPr/>
        </p:nvSpPr>
        <p:spPr>
          <a:xfrm>
            <a:off x="1363754" y="5200051"/>
            <a:ext cx="97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은행에서 빌린 돈으로 주식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부동산 투자 </a:t>
            </a:r>
            <a:r>
              <a:rPr lang="en-US" altLang="ko-KR" sz="36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36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버블이 불어나게 됨</a:t>
            </a:r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17B12AEA-AF3C-67A3-18B6-70271C92C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4" y="1666422"/>
            <a:ext cx="3766758" cy="3300869"/>
          </a:xfrm>
          <a:prstGeom prst="rect">
            <a:avLst/>
          </a:prstGeom>
        </p:spPr>
      </p:pic>
      <p:pic>
        <p:nvPicPr>
          <p:cNvPr id="5" name="그림 4" descr="인간의 얼굴, 만화 영화, 스크린샷이(가) 표시된 사진&#10;&#10;자동 생성된 설명">
            <a:extLst>
              <a:ext uri="{FF2B5EF4-FFF2-40B4-BE49-F238E27FC236}">
                <a16:creationId xmlns:a16="http://schemas.microsoft.com/office/drawing/2014/main" id="{2AD43A86-EA3D-5D7F-6AB8-4EFAAF512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46" y="1682040"/>
            <a:ext cx="3619500" cy="3357086"/>
          </a:xfrm>
          <a:prstGeom prst="rect">
            <a:avLst/>
          </a:prstGeom>
        </p:spPr>
      </p:pic>
      <p:pic>
        <p:nvPicPr>
          <p:cNvPr id="6" name="그림 5" descr="텍스트, 스크린샷, 직사각형, 디자인이(가) 표시된 사진&#10;&#10;자동 생성된 설명">
            <a:extLst>
              <a:ext uri="{FF2B5EF4-FFF2-40B4-BE49-F238E27FC236}">
                <a16:creationId xmlns:a16="http://schemas.microsoft.com/office/drawing/2014/main" id="{6C848AC8-DDFB-72B0-0FCC-2395F3E49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62" y="1733365"/>
            <a:ext cx="3619500" cy="32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98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ABA7EC-658F-4E1D-BDED-3F64FB69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3576" y="4261897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버블경제로 인한 피해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경제적인 측면에서의 피해</a:t>
            </a:r>
          </a:p>
        </p:txBody>
      </p:sp>
      <p:pic>
        <p:nvPicPr>
          <p:cNvPr id="3" name="내용 개체 틀 4" descr="텍스트, 스크린샷, 그래프, 도표이(가) 표시된 사진&#10;&#10;자동 생성된 설명">
            <a:extLst>
              <a:ext uri="{FF2B5EF4-FFF2-40B4-BE49-F238E27FC236}">
                <a16:creationId xmlns:a16="http://schemas.microsoft.com/office/drawing/2014/main" id="{1D18D4B9-5D8B-3268-A12A-0F7817B25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5" y="1264570"/>
            <a:ext cx="9203977" cy="4682883"/>
          </a:xfrm>
          <a:prstGeom prst="rect">
            <a:avLst/>
          </a:prstGeom>
        </p:spPr>
      </p:pic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7A96F6DA-F052-F9B0-F59E-CC6FEED07C0F}"/>
              </a:ext>
            </a:extLst>
          </p:cNvPr>
          <p:cNvSpPr/>
          <p:nvPr/>
        </p:nvSpPr>
        <p:spPr>
          <a:xfrm flipH="1">
            <a:off x="682726" y="2458401"/>
            <a:ext cx="3426774" cy="1803496"/>
          </a:xfrm>
          <a:prstGeom prst="wedgeRoundRectCallout">
            <a:avLst>
              <a:gd name="adj1" fmla="val -71306"/>
              <a:gd name="adj2" fmla="val -32337"/>
              <a:gd name="adj3" fmla="val 16667"/>
            </a:avLst>
          </a:prstGeom>
          <a:gradFill>
            <a:gsLst>
              <a:gs pos="0">
                <a:srgbClr val="158A93"/>
              </a:gs>
              <a:gs pos="100000">
                <a:srgbClr val="18525E"/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alpha val="4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닛케이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225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 발표한</a:t>
            </a:r>
            <a:endParaRPr lang="en-US" altLang="ko-KR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당시 일본 경제 </a:t>
            </a:r>
          </a:p>
        </p:txBody>
      </p:sp>
    </p:spTree>
    <p:extLst>
      <p:ext uri="{BB962C8B-B14F-4D97-AF65-F5344CB8AC3E}">
        <p14:creationId xmlns:p14="http://schemas.microsoft.com/office/powerpoint/2010/main" val="1227888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버블경제로 인한 피해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붕괴로 인한 피해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636405" y="5496183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비정규직 사원 증가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910855" y="5496182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히키코모리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발생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1675E17-7593-6BA1-FD6C-C520FCE57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743" y="2596127"/>
            <a:ext cx="4727265" cy="2804262"/>
          </a:xfrm>
          <a:prstGeom prst="rect">
            <a:avLst/>
          </a:prstGeom>
        </p:spPr>
      </p:pic>
      <p:pic>
        <p:nvPicPr>
          <p:cNvPr id="11" name="내용 개체 틀 4" descr="아동 미술, 클립아트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6CC330D4-A821-8E7C-B3CA-20D1095D7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34" y="1973572"/>
            <a:ext cx="4121862" cy="35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4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버블경제로 인한 피해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붕괴로 인한 피해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1107440" y="5482602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임금 저하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529301" y="547317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65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 이상 노인도 끊임없이 노동 해야함</a:t>
            </a:r>
          </a:p>
        </p:txBody>
      </p:sp>
      <p:pic>
        <p:nvPicPr>
          <p:cNvPr id="2" name="내용 개체 틀 4" descr="클립아트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CE171FE7-8C14-BC9F-4AA9-D4665C2CD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19" y="2576709"/>
            <a:ext cx="2262592" cy="2919473"/>
          </a:xfrm>
          <a:prstGeom prst="rect">
            <a:avLst/>
          </a:prstGeom>
        </p:spPr>
      </p:pic>
      <p:pic>
        <p:nvPicPr>
          <p:cNvPr id="3" name="그림 2" descr="만화 영화, 그림, 아동 미술, 일러스트레이션이(가) 표시된 사진&#10;&#10;자동 생성된 설명">
            <a:extLst>
              <a:ext uri="{FF2B5EF4-FFF2-40B4-BE49-F238E27FC236}">
                <a16:creationId xmlns:a16="http://schemas.microsoft.com/office/drawing/2014/main" id="{932568B5-4B4B-F987-B235-58390E5FB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23" y="2158916"/>
            <a:ext cx="2786616" cy="33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관련 영상</a:t>
            </a:r>
          </a:p>
        </p:txBody>
      </p:sp>
      <p:pic>
        <p:nvPicPr>
          <p:cNvPr id="2" name="온라인 미디어 1" title="초간단 | 일본부동산 버블의 형성과 붕괴 원인  |  5분 설명">
            <a:hlinkClick r:id="" action="ppaction://media"/>
            <a:extLst>
              <a:ext uri="{FF2B5EF4-FFF2-40B4-BE49-F238E27FC236}">
                <a16:creationId xmlns:a16="http://schemas.microsoft.com/office/drawing/2014/main" id="{024A2B2B-0478-29E1-4650-FB9F4C1344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0089" y="1795955"/>
            <a:ext cx="8390556" cy="47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BF700F3-4CCA-0ADD-7BBA-E193CA473249}"/>
              </a:ext>
            </a:extLst>
          </p:cNvPr>
          <p:cNvSpPr/>
          <p:nvPr/>
        </p:nvSpPr>
        <p:spPr>
          <a:xfrm>
            <a:off x="680295" y="2135852"/>
            <a:ext cx="6710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3.</a:t>
            </a:r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버블경제를</a:t>
            </a:r>
            <a:r>
              <a:rPr lang="en-US" altLang="ko-KR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 </a:t>
            </a:r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해결</a:t>
            </a:r>
            <a:endParaRPr lang="en-US" altLang="ko-KR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  <a:p>
            <a:pPr algn="ctr"/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하기 위한 노력</a:t>
            </a:r>
            <a:endParaRPr lang="en-US" altLang="ko-KR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743E8-6627-8E5C-3B65-3826D97ACBFD}"/>
              </a:ext>
            </a:extLst>
          </p:cNvPr>
          <p:cNvSpPr txBox="1"/>
          <p:nvPr/>
        </p:nvSpPr>
        <p:spPr>
          <a:xfrm>
            <a:off x="878258" y="4552466"/>
            <a:ext cx="36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22001963 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김도혁</a:t>
            </a:r>
            <a:endParaRPr lang="ko-KR" altLang="en-US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785D65B3-F7E3-AAB3-3076-9270A8329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920" y="1787792"/>
            <a:ext cx="3611947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9285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78A2525A-47C0-4E0A-848E-5791FC9AC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737855"/>
              </p:ext>
            </p:extLst>
          </p:nvPr>
        </p:nvGraphicFramePr>
        <p:xfrm>
          <a:off x="2115793" y="1715678"/>
          <a:ext cx="7960413" cy="42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D7E09584-6C4C-D967-CA55-DA010C259D2E}"/>
              </a:ext>
            </a:extLst>
          </p:cNvPr>
          <p:cNvSpPr/>
          <p:nvPr/>
        </p:nvSpPr>
        <p:spPr>
          <a:xfrm>
            <a:off x="682726" y="607761"/>
            <a:ext cx="84801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6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시대</a:t>
            </a:r>
            <a:r>
              <a:rPr lang="en-US" altLang="ko-KR" sz="66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(1986~1991)</a:t>
            </a:r>
            <a:endParaRPr lang="zh-CN" altLang="en-US" sz="66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B71A3-6917-BBFA-5A5B-57042549F9EE}"/>
              </a:ext>
            </a:extLst>
          </p:cNvPr>
          <p:cNvSpPr txBox="1"/>
          <p:nvPr/>
        </p:nvSpPr>
        <p:spPr>
          <a:xfrm>
            <a:off x="682726" y="499706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최대의 경제 부흥기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B91399-F98D-2553-6DAC-FCF80C180048}"/>
              </a:ext>
            </a:extLst>
          </p:cNvPr>
          <p:cNvSpPr txBox="1"/>
          <p:nvPr/>
        </p:nvSpPr>
        <p:spPr>
          <a:xfrm>
            <a:off x="5634086" y="1860936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자산 비정상적 급등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094E6CD-21E6-B05E-A0F9-78CCC49641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60305" y="1868505"/>
            <a:ext cx="3796836" cy="251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F006C0A-A6F9-99A2-7659-8EBB9D99CB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000254" y="3619406"/>
            <a:ext cx="3796836" cy="246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9678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3576" y="690689"/>
            <a:ext cx="11046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버블경제를 해결하기 위한 노력</a:t>
            </a:r>
            <a:endParaRPr lang="zh-CN" altLang="en-US" sz="6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붕괴에 대한 정부 정책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2915464"/>
            <a:ext cx="10645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금융 정책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금리 인하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 침체 방지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양적 완화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금융 시스템에 유동성 공급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id="{4D406C06-0647-A78B-2DD1-14F5408EB5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278" y="1507162"/>
            <a:ext cx="3942722" cy="535083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4496BCE-3B18-3D01-F9D6-08D01C7C5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32611" y="1607898"/>
            <a:ext cx="4833334" cy="45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CAD4864-FDE6-4904-BDB7-8EA1C74EDD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41" y="36582"/>
            <a:ext cx="1669285" cy="3392418"/>
          </a:xfrm>
          <a:prstGeom prst="rect">
            <a:avLst/>
          </a:prstGeom>
        </p:spPr>
      </p:pic>
      <p:pic>
        <p:nvPicPr>
          <p:cNvPr id="19" name="图片 18" descr="图片包含 雨伞, 配件&#10;&#10;已生成极高可信度的说明">
            <a:extLst>
              <a:ext uri="{FF2B5EF4-FFF2-40B4-BE49-F238E27FC236}">
                <a16:creationId xmlns:a16="http://schemas.microsoft.com/office/drawing/2014/main" id="{1A56AD4E-AED2-484E-B3F5-6E45357BC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5" t="22230" r="5380"/>
          <a:stretch/>
        </p:blipFill>
        <p:spPr>
          <a:xfrm>
            <a:off x="660968" y="1732791"/>
            <a:ext cx="4595447" cy="373342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0466CBB-C00A-3C79-D808-00F580DC3DF5}"/>
              </a:ext>
            </a:extLst>
          </p:cNvPr>
          <p:cNvSpPr/>
          <p:nvPr/>
        </p:nvSpPr>
        <p:spPr>
          <a:xfrm>
            <a:off x="4762098" y="2065129"/>
            <a:ext cx="5508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1.</a:t>
            </a:r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  <a:p>
            <a:pPr algn="ctr"/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원인과 배경</a:t>
            </a:r>
            <a:endParaRPr lang="zh-CN" altLang="en-US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4723E-4D7F-0E30-98D4-58BF3AA9CD95}"/>
              </a:ext>
            </a:extLst>
          </p:cNvPr>
          <p:cNvSpPr txBox="1"/>
          <p:nvPr/>
        </p:nvSpPr>
        <p:spPr>
          <a:xfrm>
            <a:off x="7022969" y="4675014"/>
            <a:ext cx="36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22237287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이지은</a:t>
            </a:r>
          </a:p>
        </p:txBody>
      </p:sp>
    </p:spTree>
    <p:extLst>
      <p:ext uri="{BB962C8B-B14F-4D97-AF65-F5344CB8AC3E}">
        <p14:creationId xmlns:p14="http://schemas.microsoft.com/office/powerpoint/2010/main" val="73646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3576" y="690689"/>
            <a:ext cx="11046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버블경제를 해결하기 위한 노력</a:t>
            </a:r>
            <a:endParaRPr lang="zh-CN" altLang="en-US" sz="6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붕괴에 대한 정부 정책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3273683"/>
            <a:ext cx="106457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재정 정책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재정 지출 확대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 활성화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id="{4D406C06-0647-A78B-2DD1-14F5408EB5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278" y="1507162"/>
            <a:ext cx="3942722" cy="535083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6DE7F01-AB07-C7B8-B8D1-85DE936AD8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97496" y="1216342"/>
            <a:ext cx="7664605" cy="46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3576" y="690689"/>
            <a:ext cx="11046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버블경제를 해결하기 위한 노력</a:t>
            </a:r>
            <a:endParaRPr lang="zh-CN" altLang="en-US" sz="6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붕괴에 대한 정부 정책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930754"/>
            <a:ext cx="106457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통화 정책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경기 부양 시도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우정 민영화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공기업의 민영화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자율적인 성장 체제 도입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4CF868-5A75-1C82-A82A-C02767F3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57745" y="2060728"/>
            <a:ext cx="3884106" cy="35749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B6AD3D-1E1A-B178-D76C-611BCA2DD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6985" y="2055891"/>
            <a:ext cx="4333237" cy="35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8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3576" y="690689"/>
            <a:ext cx="11046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버블경제를 해결하기 위한 노력</a:t>
            </a:r>
            <a:endParaRPr lang="zh-CN" altLang="en-US" sz="6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붕괴에 대한 정부 정책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871598"/>
            <a:ext cx="106457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부실 채권 해결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정부에서 부실 채권 직접 관리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좀비 기업에 대한 수출 규제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endParaRPr lang="en-US" altLang="ko-KR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357C70-37FF-22AB-E65A-C4FC1C903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0419" y="1395167"/>
            <a:ext cx="5064147" cy="28816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A5445F8-F947-EA0E-F53F-FBB92E16F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6986" y="3214539"/>
            <a:ext cx="5034357" cy="28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43576" y="690689"/>
            <a:ext cx="11046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버블경제를 해결하기 위한 노력</a:t>
            </a:r>
            <a:endParaRPr lang="zh-CN" altLang="en-US" sz="6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그로인한 결과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871598"/>
            <a:ext cx="106457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경기 침체 및 디플레이션 발생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대기업 대규모 구조조정 발생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여러 기업 도산 등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2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차 암흑기 직면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  <a:p>
            <a:endParaRPr lang="en-US" altLang="ko-KR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id="{2A950A95-F970-C8B0-F479-BF89FFC361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278" y="1507162"/>
            <a:ext cx="3942722" cy="53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관련 영상</a:t>
            </a:r>
          </a:p>
        </p:txBody>
      </p:sp>
      <p:pic>
        <p:nvPicPr>
          <p:cNvPr id="3" name="온라인 미디어 2" title="[#킬링타임 90분] 일본 역사상 최대 호황기, 일본 버블 경제의 시대💥 버블 경제의 시작부터 붕괴까지⚡ | #벌거벗은세계사">
            <a:hlinkClick r:id="" action="ppaction://media"/>
            <a:extLst>
              <a:ext uri="{FF2B5EF4-FFF2-40B4-BE49-F238E27FC236}">
                <a16:creationId xmlns:a16="http://schemas.microsoft.com/office/drawing/2014/main" id="{22B542B1-DD4F-8E4E-5CED-854BCCB8D6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57656" y="1687340"/>
            <a:ext cx="8190203" cy="46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7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CAD4864-FDE6-4904-BDB7-8EA1C74EDD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41" y="36582"/>
            <a:ext cx="1669285" cy="339241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0466CBB-C00A-3C79-D808-00F580DC3DF5}"/>
              </a:ext>
            </a:extLst>
          </p:cNvPr>
          <p:cNvSpPr/>
          <p:nvPr/>
        </p:nvSpPr>
        <p:spPr>
          <a:xfrm>
            <a:off x="4762098" y="2065129"/>
            <a:ext cx="5508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5.</a:t>
            </a:r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 이후 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  <a:p>
            <a:pPr algn="ctr"/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현대 일본</a:t>
            </a:r>
            <a:endParaRPr lang="zh-CN" altLang="en-US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4723E-4D7F-0E30-98D4-58BF3AA9CD95}"/>
              </a:ext>
            </a:extLst>
          </p:cNvPr>
          <p:cNvSpPr txBox="1"/>
          <p:nvPr/>
        </p:nvSpPr>
        <p:spPr>
          <a:xfrm>
            <a:off x="7022969" y="4675014"/>
            <a:ext cx="36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22124109 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권관우</a:t>
            </a:r>
            <a:endParaRPr lang="ko-KR" altLang="en-US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" name="图片 15" descr="图片包含 鲜花, 植物&#10;&#10;已生成极高可信度的说明">
            <a:extLst>
              <a:ext uri="{FF2B5EF4-FFF2-40B4-BE49-F238E27FC236}">
                <a16:creationId xmlns:a16="http://schemas.microsoft.com/office/drawing/2014/main" id="{8EFBA9A4-8419-9811-3A54-E52FB4AF33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25" y="468637"/>
            <a:ext cx="5234373" cy="59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B81B052-795E-4101-A234-09E85EDD6252}"/>
              </a:ext>
            </a:extLst>
          </p:cNvPr>
          <p:cNvSpPr/>
          <p:nvPr/>
        </p:nvSpPr>
        <p:spPr>
          <a:xfrm>
            <a:off x="2559499" y="-568463"/>
            <a:ext cx="9885719" cy="98857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6480D0-7813-C1F8-C2D7-6883826C8503}"/>
              </a:ext>
            </a:extLst>
          </p:cNvPr>
          <p:cNvSpPr/>
          <p:nvPr/>
        </p:nvSpPr>
        <p:spPr>
          <a:xfrm>
            <a:off x="4747937" y="675363"/>
            <a:ext cx="5508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 직후 상황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grpSp>
        <p:nvGrpSpPr>
          <p:cNvPr id="7" name="组合 4">
            <a:extLst>
              <a:ext uri="{FF2B5EF4-FFF2-40B4-BE49-F238E27FC236}">
                <a16:creationId xmlns:a16="http://schemas.microsoft.com/office/drawing/2014/main" id="{00C3BFA5-4A4B-52E9-D7AC-A1EAD8196FAB}"/>
              </a:ext>
            </a:extLst>
          </p:cNvPr>
          <p:cNvGrpSpPr/>
          <p:nvPr/>
        </p:nvGrpSpPr>
        <p:grpSpPr>
          <a:xfrm>
            <a:off x="3946276" y="2118702"/>
            <a:ext cx="7524638" cy="3479106"/>
            <a:chOff x="3190292" y="1038197"/>
            <a:chExt cx="8963797" cy="3479106"/>
          </a:xfrm>
        </p:grpSpPr>
        <p:sp>
          <p:nvSpPr>
            <p:cNvPr id="8" name="PA_矩形 17">
              <a:extLst>
                <a:ext uri="{FF2B5EF4-FFF2-40B4-BE49-F238E27FC236}">
                  <a16:creationId xmlns:a16="http://schemas.microsoft.com/office/drawing/2014/main" id="{9385110D-D366-9319-E1D1-9EE7A707CA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190292" y="2070479"/>
              <a:ext cx="8963797" cy="24468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일본의 경제 성장률 그래프와 연도별 땅값</a:t>
              </a:r>
              <a:endParaRPr lang="en-US" altLang="ko-KR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상승률 그래프 </a:t>
              </a:r>
              <a:r>
                <a:rPr lang="en-US" altLang="ko-KR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-&gt; </a:t>
              </a: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버블 직후 경제와 부동산의</a:t>
              </a:r>
              <a:endParaRPr lang="en-US" altLang="ko-KR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나쁜 경기를 보여줌 </a:t>
              </a:r>
              <a:endParaRPr lang="en-US" altLang="ko-KR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</p:txBody>
        </p:sp>
        <p:pic>
          <p:nvPicPr>
            <p:cNvPr id="10" name="图形 6">
              <a:extLst>
                <a:ext uri="{FF2B5EF4-FFF2-40B4-BE49-F238E27FC236}">
                  <a16:creationId xmlns:a16="http://schemas.microsoft.com/office/drawing/2014/main" id="{BA303946-2302-6A59-78B1-D111430E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90292" y="1038197"/>
              <a:ext cx="844345" cy="844345"/>
            </a:xfrm>
            <a:prstGeom prst="rect">
              <a:avLst/>
            </a:prstGeom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0BDDD74E-BF34-959A-16E5-9E082A9B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7" y="231980"/>
            <a:ext cx="6269104" cy="37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3637AC8-F7F3-E308-43EA-51E454964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223" y="2963047"/>
            <a:ext cx="5815448" cy="37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2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252BD34-B71D-DB70-6420-0D2A57242F40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 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48E0-BB31-3658-BF2D-2F34DA08B20F}"/>
              </a:ext>
            </a:extLst>
          </p:cNvPr>
          <p:cNvSpPr txBox="1"/>
          <p:nvPr/>
        </p:nvSpPr>
        <p:spPr>
          <a:xfrm>
            <a:off x="1107438" y="1732857"/>
            <a:ext cx="959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잃어버린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10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붕괴 이후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1990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일본 경제의 장기 침체 시기</a:t>
            </a:r>
          </a:p>
        </p:txBody>
      </p:sp>
      <p:sp>
        <p:nvSpPr>
          <p:cNvPr id="4" name="任意多边形 865">
            <a:extLst>
              <a:ext uri="{FF2B5EF4-FFF2-40B4-BE49-F238E27FC236}">
                <a16:creationId xmlns:a16="http://schemas.microsoft.com/office/drawing/2014/main" id="{D95205B1-6F90-9ED3-B49C-402CB34D7428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3" name="그림 12" descr="클립아트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42E475A9-1E21-7201-06A2-57D7D60AC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16" y="2936557"/>
            <a:ext cx="2136507" cy="2455755"/>
          </a:xfrm>
          <a:prstGeom prst="rect">
            <a:avLst/>
          </a:prstGeom>
        </p:spPr>
      </p:pic>
      <p:pic>
        <p:nvPicPr>
          <p:cNvPr id="20" name="그림 19" descr="텍스트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D1937664-8109-BD58-C4D3-43D97CE38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94" y="3296094"/>
            <a:ext cx="3079605" cy="1666016"/>
          </a:xfrm>
          <a:prstGeom prst="rect">
            <a:avLst/>
          </a:prstGeom>
        </p:spPr>
      </p:pic>
      <p:pic>
        <p:nvPicPr>
          <p:cNvPr id="22" name="그림 21" descr="클립아트, 만화 영화, 애니메이션, 일러스트레이션이(가) 표시된 사진&#10;&#10;자동 생성된 설명">
            <a:extLst>
              <a:ext uri="{FF2B5EF4-FFF2-40B4-BE49-F238E27FC236}">
                <a16:creationId xmlns:a16="http://schemas.microsoft.com/office/drawing/2014/main" id="{C97C68CD-2C85-6BE4-BE24-8C2BC6675C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2" y="2469630"/>
            <a:ext cx="2960040" cy="28601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E0058D-0075-53D2-7CDB-3522B92633A9}"/>
              </a:ext>
            </a:extLst>
          </p:cNvPr>
          <p:cNvSpPr txBox="1"/>
          <p:nvPr/>
        </p:nvSpPr>
        <p:spPr>
          <a:xfrm>
            <a:off x="169714" y="5215478"/>
            <a:ext cx="573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저성장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</a:t>
            </a:r>
            <a:r>
              <a:rPr lang="en-US" altLang="ko-KR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 성장률 매우 낮음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</a:p>
          <a:p>
            <a:pPr algn="ctr"/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실업률 증가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998CD4-C859-638C-4316-4FC8DE777DB0}"/>
              </a:ext>
            </a:extLst>
          </p:cNvPr>
          <p:cNvSpPr txBox="1"/>
          <p:nvPr/>
        </p:nvSpPr>
        <p:spPr>
          <a:xfrm>
            <a:off x="3227251" y="2375506"/>
            <a:ext cx="573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디플레이션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물가 지속 하락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2CEC66-1EC9-4BC8-B9B5-DEC41BEF0092}"/>
              </a:ext>
            </a:extLst>
          </p:cNvPr>
          <p:cNvSpPr txBox="1"/>
          <p:nvPr/>
        </p:nvSpPr>
        <p:spPr>
          <a:xfrm>
            <a:off x="6576507" y="5215478"/>
            <a:ext cx="573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부실 채권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금융 시스템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안정성 위협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말풍선: 모서리가 둥근 사각형 26">
            <a:extLst>
              <a:ext uri="{FF2B5EF4-FFF2-40B4-BE49-F238E27FC236}">
                <a16:creationId xmlns:a16="http://schemas.microsoft.com/office/drawing/2014/main" id="{F1D6DB96-73FF-1453-102D-2F46896F9E1D}"/>
              </a:ext>
            </a:extLst>
          </p:cNvPr>
          <p:cNvSpPr/>
          <p:nvPr/>
        </p:nvSpPr>
        <p:spPr>
          <a:xfrm flipH="1">
            <a:off x="6296218" y="2234703"/>
            <a:ext cx="4776081" cy="2388593"/>
          </a:xfrm>
          <a:prstGeom prst="wedgeRoundRectCallout">
            <a:avLst>
              <a:gd name="adj1" fmla="val -5566"/>
              <a:gd name="adj2" fmla="val 67776"/>
              <a:gd name="adj3" fmla="val 16667"/>
            </a:avLst>
          </a:prstGeom>
          <a:gradFill>
            <a:gsLst>
              <a:gs pos="0">
                <a:srgbClr val="158A93"/>
              </a:gs>
              <a:gs pos="100000">
                <a:srgbClr val="18525E"/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alpha val="4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정부 대응</a:t>
            </a:r>
            <a:r>
              <a:rPr lang="en-US" altLang="ko-KR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대규모 재정 지출</a:t>
            </a:r>
            <a:r>
              <a:rPr lang="en-US" altLang="ko-KR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</a:t>
            </a:r>
            <a:r>
              <a:rPr lang="ko-KR" altLang="en-US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금리인하 정책 </a:t>
            </a:r>
            <a:endParaRPr lang="en-US" altLang="ko-KR" sz="40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en-US" altLang="ko-KR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40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효과 제한적 </a:t>
            </a:r>
          </a:p>
        </p:txBody>
      </p:sp>
    </p:spTree>
    <p:extLst>
      <p:ext uri="{BB962C8B-B14F-4D97-AF65-F5344CB8AC3E}">
        <p14:creationId xmlns:p14="http://schemas.microsoft.com/office/powerpoint/2010/main" val="31406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01597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91195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2000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년대와 글로벌 금융 위기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581215"/>
            <a:ext cx="106457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초기 회복 시도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 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- 2000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초반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경제 약간의 회복 조짐 보임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기업은 구조조정 통해 경영 개선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IT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산업 성장도 일부 기여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글로벌 금융 위기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- 2008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글로벌 금융 위기로 일본 경제 타격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수출 의존도 높은 일본은 세계 경제 둔화로 큰 타격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id="{4D406C06-0647-A78B-2DD1-14F5408EB5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278" y="1507162"/>
            <a:ext cx="3942722" cy="535083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919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3803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아베노믹스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(2012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이후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endParaRPr lang="ko-KR" altLang="en-US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355" y="2472547"/>
            <a:ext cx="10645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- 2012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아베 신조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’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총리 취임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 정책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‘</a:t>
            </a:r>
            <a:r>
              <a:rPr lang="ko-KR" altLang="en-US" sz="32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아베노믹스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’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도입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정책 내용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대규모 금융 완화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일본은행은 대규모 자산 매입 프로그램 통해 유동성 공급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인플레이션 목표 설정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457200" indent="-4572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재정 정책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정부는 재정 지출 확대하여 경기 부양 시도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구조 개혁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노동 시장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기업 지배구조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규제 완화 등 다양한 구조 개혁 추진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F4E230E5-0795-5A75-5D22-D348A0A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893" y="640900"/>
            <a:ext cx="1747757" cy="1732291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21A2E3E-6188-5C04-86A3-71C27212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740" y="543411"/>
            <a:ext cx="115686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3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B81B052-795E-4101-A234-09E85EDD6252}"/>
              </a:ext>
            </a:extLst>
          </p:cNvPr>
          <p:cNvSpPr/>
          <p:nvPr/>
        </p:nvSpPr>
        <p:spPr>
          <a:xfrm>
            <a:off x="1251268" y="0"/>
            <a:ext cx="9616440" cy="961644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B9896B-35C9-4749-91BD-390135CA6606}"/>
              </a:ext>
            </a:extLst>
          </p:cNvPr>
          <p:cNvGrpSpPr/>
          <p:nvPr/>
        </p:nvGrpSpPr>
        <p:grpSpPr>
          <a:xfrm>
            <a:off x="2696318" y="2526257"/>
            <a:ext cx="7524638" cy="2816697"/>
            <a:chOff x="3147391" y="1038197"/>
            <a:chExt cx="8963797" cy="2816697"/>
          </a:xfrm>
        </p:grpSpPr>
        <p:sp>
          <p:nvSpPr>
            <p:cNvPr id="6" name="PA_矩形 17">
              <a:extLst>
                <a:ext uri="{FF2B5EF4-FFF2-40B4-BE49-F238E27FC236}">
                  <a16:creationId xmlns:a16="http://schemas.microsoft.com/office/drawing/2014/main" id="{07A5A6CF-ABA7-4E65-9FB3-AA79C24FA4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147391" y="2162123"/>
              <a:ext cx="8963797" cy="169277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자산의 시장가격이 </a:t>
              </a:r>
              <a:r>
                <a:rPr lang="ko-KR" altLang="en-US" sz="4000" b="1" spc="110" dirty="0">
                  <a:solidFill>
                    <a:srgbClr val="FF0000"/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투기</a:t>
              </a: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에 의해 </a:t>
              </a:r>
              <a:endParaRPr lang="en-US" altLang="ko-KR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그 내재가치가 실질가치보다 </a:t>
              </a:r>
              <a:r>
                <a:rPr lang="ko-KR" altLang="en-US" sz="4000" b="1" spc="110" dirty="0">
                  <a:solidFill>
                    <a:srgbClr val="FF0000"/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과대평가</a:t>
              </a: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 된 것</a:t>
              </a:r>
              <a:endParaRPr lang="zh-CN" altLang="en-US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</p:txBody>
        </p:sp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B74F741-8390-4860-85EC-3000A897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90292" y="1038197"/>
              <a:ext cx="844345" cy="844345"/>
            </a:xfrm>
            <a:prstGeom prst="rect">
              <a:avLst/>
            </a:prstGeom>
          </p:spPr>
        </p:pic>
      </p:grpSp>
      <p:sp>
        <p:nvSpPr>
          <p:cNvPr id="11" name="직사각형 10"/>
          <p:cNvSpPr/>
          <p:nvPr/>
        </p:nvSpPr>
        <p:spPr>
          <a:xfrm>
            <a:off x="3305067" y="987077"/>
            <a:ext cx="5508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버블경제란</a:t>
            </a:r>
            <a:r>
              <a:rPr lang="en-US" altLang="ko-KR" sz="96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?</a:t>
            </a:r>
            <a:endParaRPr lang="zh-CN" altLang="en-US" sz="96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919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3803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아베노믹스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(2012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이후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endParaRPr lang="ko-KR" altLang="en-US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355" y="2470680"/>
            <a:ext cx="106457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성과와 한계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초기에는 엔화 약세와 주가 상승 통해 경제 회복 신호 보임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그러나 지속적인 성장으로 이어지지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X</a:t>
            </a: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인플레이션 목표 달성도 난항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구조 개혁 진전은 제한적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F4E230E5-0795-5A75-5D22-D348A0A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893" y="640900"/>
            <a:ext cx="1747757" cy="1732291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21A2E3E-6188-5C04-86A3-71C27212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740" y="543411"/>
            <a:ext cx="115686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3803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코로나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19 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팬데믹 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(2020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</a:t>
            </a:r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endParaRPr lang="ko-KR" altLang="en-US" sz="36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1355" y="2349422"/>
            <a:ext cx="106457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- 2020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코로나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19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팬데믹은 일본 경제에 큰 타격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경제 활동 위축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관광업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서비스업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일본정부는 긴급 재정 지출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지원책 통해 경제 회복 도모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현황과 전망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최근 일본경제는 저성장 기조 유지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인구 고령화와 노동력 부족 문제 심화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기술 혁신과 디지털화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탈탄소화 정책 등이 새로운 성장 동력으로 주목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F4E230E5-0795-5A75-5D22-D348A0A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893" y="640900"/>
            <a:ext cx="1747757" cy="1732291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21A2E3E-6188-5C04-86A3-71C27212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740" y="543411"/>
            <a:ext cx="115686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4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3803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디플레이션 전환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349422"/>
            <a:ext cx="106457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디플레이션 인정 </a:t>
            </a:r>
            <a:r>
              <a:rPr lang="en-US" altLang="ko-KR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(2001</a:t>
            </a:r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</a:t>
            </a:r>
            <a:r>
              <a:rPr lang="en-US" altLang="ko-KR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2001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3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월 월례 경제보고에서 처음으로 일본경제가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완만한 디플레이션 상태에 있음을 인정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물가 하락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기업 실적 악화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임금 상승 정체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 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개인 소비 부진 등 악순환 의미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디플레이션 탈출 검토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정부는 봄철 임금협상 결과와 물가 전망 등을 고려하여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디플레이션 탈출을 선언하는 방안을 검토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경제가 디플레이션에서 벗어나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인플레이션 상태로 전환되기 시작함을 의미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F4E230E5-0795-5A75-5D22-D348A0A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893" y="640900"/>
            <a:ext cx="1747757" cy="1732291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21A2E3E-6188-5C04-86A3-71C27212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740" y="543411"/>
            <a:ext cx="115686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3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3803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디플레이션 전환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349422"/>
            <a:ext cx="106457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물가 상승 </a:t>
            </a:r>
            <a:r>
              <a:rPr lang="en-US" altLang="ko-KR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(2022</a:t>
            </a:r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</a:t>
            </a:r>
            <a:r>
              <a:rPr lang="en-US" altLang="ko-KR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2022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월 러시아의 우크라이나 침공 이후 세계적인 원자재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가격 상승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엔화가치 하락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소비자 물가 크게 상승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소비자 물가지수 전년 대비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3.1%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상승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1982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이후 가장 큰 폭의 상승률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2023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월에도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2.0%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상승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</a:t>
            </a:r>
            <a:r>
              <a:rPr lang="en-US" altLang="ko-KR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디플레이션 탈피 선언 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이러한 변화 바탕으로 일본 정부는 디플레이션에서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벗어났다고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선언하려는 계획 세움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-&gt;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경제가 디플레이션에서 인플레이션으로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전환되었음을 공식적으로 인정함을 의미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F4E230E5-0795-5A75-5D22-D348A0A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893" y="640900"/>
            <a:ext cx="1747757" cy="1732291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21A2E3E-6188-5C04-86A3-71C27212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740" y="543411"/>
            <a:ext cx="115686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7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194154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154" y="173803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결론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355" y="2474531"/>
            <a:ext cx="106457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버블 경제 붕괴 이후 일본 경제는 장기적인 침체와 구조적 문제에 직면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해옴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정부의 여러 경제 정책에도 불구하고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저성장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디플레이션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인플레이션 전환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인구 고령화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이민 문제 등의 도전 과제는 여전히 존재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457200" indent="-457200">
              <a:buFontTx/>
              <a:buChar char="-"/>
            </a:pP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기술 혁신과 구조 개혁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새로운 경제 전략을 통해 일본경제는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점진적으로 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새로운 방향을 모색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57AB07-3464-A9E3-F18A-78F2BBA40CA3}"/>
              </a:ext>
            </a:extLst>
          </p:cNvPr>
          <p:cNvSpPr/>
          <p:nvPr/>
        </p:nvSpPr>
        <p:spPr>
          <a:xfrm>
            <a:off x="682726" y="489710"/>
            <a:ext cx="7983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버블이후 현대 일본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pic>
        <p:nvPicPr>
          <p:cNvPr id="4" name="图片 3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F4E230E5-0795-5A75-5D22-D348A0AF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893" y="640900"/>
            <a:ext cx="1747757" cy="1732291"/>
          </a:xfrm>
          <a:prstGeom prst="rect">
            <a:avLst/>
          </a:prstGeom>
        </p:spPr>
      </p:pic>
      <p:pic>
        <p:nvPicPr>
          <p:cNvPr id="5" name="图片 4" descr="图片包含 动物, 鸟, 放飞&#10;&#10;已生成极高可信度的说明">
            <a:extLst>
              <a:ext uri="{FF2B5EF4-FFF2-40B4-BE49-F238E27FC236}">
                <a16:creationId xmlns:a16="http://schemas.microsoft.com/office/drawing/2014/main" id="{121A2E3E-6188-5C04-86A3-71C27212A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740" y="543411"/>
            <a:ext cx="1156865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6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10">
            <a:extLst>
              <a:ext uri="{FF2B5EF4-FFF2-40B4-BE49-F238E27FC236}">
                <a16:creationId xmlns:a16="http://schemas.microsoft.com/office/drawing/2014/main" id="{9076BCDE-A0DF-AA31-4A69-81FE190790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65" y="2065129"/>
            <a:ext cx="3824824" cy="382482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0466CBB-C00A-3C79-D808-00F580DC3DF5}"/>
              </a:ext>
            </a:extLst>
          </p:cNvPr>
          <p:cNvSpPr/>
          <p:nvPr/>
        </p:nvSpPr>
        <p:spPr>
          <a:xfrm>
            <a:off x="4255396" y="2028616"/>
            <a:ext cx="70392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6.</a:t>
            </a:r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한국 경제와 비교</a:t>
            </a:r>
            <a:r>
              <a:rPr lang="en-US" altLang="ko-KR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, </a:t>
            </a:r>
            <a:r>
              <a:rPr lang="ko-KR" altLang="en-US" sz="88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 대비 방안 </a:t>
            </a:r>
            <a:endParaRPr lang="en-US" altLang="ko-KR" sz="88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4723E-4D7F-0E30-98D4-58BF3AA9CD95}"/>
              </a:ext>
            </a:extLst>
          </p:cNvPr>
          <p:cNvSpPr txBox="1"/>
          <p:nvPr/>
        </p:nvSpPr>
        <p:spPr>
          <a:xfrm>
            <a:off x="8256345" y="4664381"/>
            <a:ext cx="36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22202018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최유정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EE44E00C-7C55-84C2-B652-044AB77339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65" y="1554998"/>
            <a:ext cx="1419575" cy="14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1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11509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한국 경제와 비교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현재 한국 경제 위기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753291" y="5463747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빠른 고령화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764457" y="5520313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심각한 저출산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CC3A93-B99E-A845-58A0-E6581D02B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93891" y="1035987"/>
            <a:ext cx="4340941" cy="44277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38EB60-899E-0F8E-72C9-E0C757A3AC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357169" y="1035987"/>
            <a:ext cx="4334500" cy="44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9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한국 경제와 비교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현재 한국 경제 위기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753291" y="5463747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경력직만 선호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764457" y="5520313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불안정한 고용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CC3A93-B99E-A845-58A0-E6581D02B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891" y="1053008"/>
            <a:ext cx="4340941" cy="43937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38EB60-899E-0F8E-72C9-E0C757A3A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7169" y="1053007"/>
            <a:ext cx="4334500" cy="43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8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한국 경제와 비교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일본과 비교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90EAF-AC0E-052F-1A0F-B267871E94E5}"/>
              </a:ext>
            </a:extLst>
          </p:cNvPr>
          <p:cNvSpPr txBox="1"/>
          <p:nvPr/>
        </p:nvSpPr>
        <p:spPr>
          <a:xfrm>
            <a:off x="861355" y="2197950"/>
            <a:ext cx="106457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저출산 대책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: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어린이 미래 전략 방침</a:t>
            </a:r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젊은 세대의 소득을 높임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사회 전반의 구조와 의식을 바꿈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32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모든 양육 가구를 끊임없이 지원</a:t>
            </a:r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4C4660-2E26-B15B-189E-C34324FA1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8" y="422458"/>
            <a:ext cx="5974598" cy="265922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DAE9AA-83E3-6211-D4C0-DD618DA01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799" y="434453"/>
            <a:ext cx="5974598" cy="26697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A6A8A7D-3F5D-84CC-D02F-DFD188276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30" y="3435435"/>
            <a:ext cx="11722672" cy="24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0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11509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한국 경제와 비교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현재 한국 경제 위기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753291" y="5463747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우머노믹스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실행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764457" y="5520313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2019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 특정기능 체류자격 실행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ECC3A93-B99E-A845-58A0-E6581D02B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053" y="1035987"/>
            <a:ext cx="4086616" cy="442776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38EB60-899E-0F8E-72C9-E0C757A3A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402" y="1035987"/>
            <a:ext cx="4086616" cy="44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2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ABA7EC-658F-4E1D-BDED-3F64FB69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3576" y="4261897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배경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1980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일본의 경제적 상황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2915464"/>
            <a:ext cx="10645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- 1960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경제호황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+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올림픽 개최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+OECD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가입 등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선진국 반열 오름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이후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30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년간 엄청난 경제 성장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1980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일본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GDP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다른 아시아 국가 전체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GDP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보다 큼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시가총액 상위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50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위 중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60%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이상이 일본기업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3786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11509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 대비 방안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국가의 대응방안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699866" y="548505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금융시스템 안정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857502" y="5486363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소득격차 해소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38EB60-899E-0F8E-72C9-E0C757A3A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4696" y="2446455"/>
            <a:ext cx="4657017" cy="305057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ECC3A93-B99E-A845-58A0-E6581D02B2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137" y="2458401"/>
            <a:ext cx="4657017" cy="30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1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11509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 대비 방안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국가의 대응방안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A557E-0E48-65BD-647D-8E113BA3361F}"/>
              </a:ext>
            </a:extLst>
          </p:cNvPr>
          <p:cNvSpPr txBox="1"/>
          <p:nvPr/>
        </p:nvSpPr>
        <p:spPr>
          <a:xfrm>
            <a:off x="699866" y="548505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이민자들 수용에 대한 긍정적 인식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0DC55-6288-1FC9-E27C-39BCC4743C14}"/>
              </a:ext>
            </a:extLst>
          </p:cNvPr>
          <p:cNvSpPr txBox="1"/>
          <p:nvPr/>
        </p:nvSpPr>
        <p:spPr>
          <a:xfrm>
            <a:off x="5942562" y="5485050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채용과 관련된 다양한 프로그램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38EB60-899E-0F8E-72C9-E0C757A3AC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7962" y="1032339"/>
            <a:ext cx="3976576" cy="43492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ECC3A93-B99E-A845-58A0-E6581D02B2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468" y="1904704"/>
            <a:ext cx="5029200" cy="3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9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flipH="1" rot="5400000">
            <a:off x="746422" y="2111669"/>
            <a:ext cx="461665" cy="231798"/>
          </a:xfrm>
          <a:custGeom>
            <a:avLst/>
            <a:gdLst>
              <a:gd fmla="*/ 1041267 w 1620000" name="connsiteX0"/>
              <a:gd fmla="*/ 678440 h 813392" name="connsiteY0"/>
              <a:gd fmla="*/ 1105634 w 1620000" name="connsiteX1"/>
              <a:gd fmla="*/ 592794 h 813392" name="connsiteY1"/>
              <a:gd fmla="*/ 1108316 w 1620000" name="connsiteX2"/>
              <a:gd fmla="*/ 590118 h 813392" name="connsiteY2"/>
              <a:gd fmla="*/ 1215596 w 1620000" name="connsiteX3"/>
              <a:gd fmla="*/ 643646 h 813392" name="connsiteY3"/>
              <a:gd fmla="*/ 1207550 w 1620000" name="connsiteX4"/>
              <a:gd fmla="*/ 715910 h 813392" name="connsiteY4"/>
              <a:gd fmla="*/ 1210232 w 1620000" name="connsiteX5"/>
              <a:gd fmla="*/ 683793 h 813392" name="connsiteY5"/>
              <a:gd fmla="*/ 1183412 w 1620000" name="connsiteX6"/>
              <a:gd fmla="*/ 699851 h 813392" name="connsiteY6"/>
              <a:gd fmla="*/ 1242415 w 1620000" name="connsiteX7"/>
              <a:gd fmla="*/ 713234 h 813392" name="connsiteY7"/>
              <a:gd fmla="*/ 1325557 w 1620000" name="connsiteX8"/>
              <a:gd fmla="*/ 809585 h 813392" name="connsiteY8"/>
              <a:gd fmla="*/ 1323827 w 1620000" name="connsiteX9"/>
              <a:gd fmla="*/ 813392 h 813392" name="connsiteY9"/>
              <a:gd fmla="*/ 1163039 w 1620000" name="connsiteX10"/>
              <a:gd fmla="*/ 813392 h 813392" name="connsiteY10"/>
              <a:gd fmla="*/ 1164638 w 1620000" name="connsiteX11"/>
              <a:gd fmla="*/ 809585 h 813392" name="connsiteY11"/>
              <a:gd fmla="*/ 1089543 w 1620000" name="connsiteX12"/>
              <a:gd fmla="*/ 731968 h 813392" name="connsiteY12"/>
              <a:gd fmla="*/ 1041267 w 1620000" name="connsiteX13"/>
              <a:gd fmla="*/ 678440 h 813392" name="connsiteY13"/>
              <a:gd fmla="*/ 961169 w 1620000" name="connsiteX14"/>
              <a:gd fmla="*/ 691864 h 813392" name="connsiteY14"/>
              <a:gd fmla="*/ 963848 w 1620000" name="connsiteX15"/>
              <a:gd fmla="*/ 624854 h 813392" name="connsiteY15"/>
              <a:gd fmla="*/ 1105853 w 1620000" name="connsiteX16"/>
              <a:gd fmla="*/ 525680 h 813392" name="connsiteY16"/>
              <a:gd fmla="*/ 1030832 w 1620000" name="connsiteX17"/>
              <a:gd fmla="*/ 681142 h 813392" name="connsiteY17"/>
              <a:gd fmla="*/ 961169 w 1620000" name="connsiteX18"/>
              <a:gd fmla="*/ 691864 h 813392" name="connsiteY18"/>
              <a:gd fmla="*/ 951017 w 1620000" name="connsiteX19"/>
              <a:gd fmla="*/ 715735 h 813392" name="connsiteY19"/>
              <a:gd fmla="*/ 991241 w 1620000" name="connsiteX20"/>
              <a:gd fmla="*/ 707690 h 813392" name="connsiteY20"/>
              <a:gd fmla="*/ 1055600 w 1620000" name="connsiteX21"/>
              <a:gd fmla="*/ 758641 h 813392" name="connsiteY21"/>
              <a:gd fmla="*/ 1114596 w 1620000" name="connsiteX22"/>
              <a:gd fmla="*/ 809593 h 813392" name="connsiteY22"/>
              <a:gd fmla="*/ 1113022 w 1620000" name="connsiteX23"/>
              <a:gd fmla="*/ 813392 h 813392" name="connsiteY23"/>
              <a:gd fmla="*/ 985316 w 1620000" name="connsiteX24"/>
              <a:gd fmla="*/ 813392 h 813392" name="connsiteY24"/>
              <a:gd fmla="*/ 985877 w 1620000" name="connsiteX25"/>
              <a:gd fmla="*/ 809593 h 813392" name="connsiteY25"/>
              <a:gd fmla="*/ 951017 w 1620000" name="connsiteX26"/>
              <a:gd fmla="*/ 715735 h 813392" name="connsiteY26"/>
              <a:gd fmla="*/ 698881 w 1620000" name="connsiteX27"/>
              <a:gd fmla="*/ 652692 h 813392" name="connsiteY27"/>
              <a:gd fmla="*/ 755720 w 1620000" name="connsiteX28"/>
              <a:gd fmla="*/ 565918 h 813392" name="connsiteY28"/>
              <a:gd fmla="*/ 811901 w 1620000" name="connsiteX29"/>
              <a:gd fmla="*/ 525680 h 813392" name="connsiteY29"/>
              <a:gd fmla="*/ 868083 w 1620000" name="connsiteX30"/>
              <a:gd fmla="*/ 565918 h 813392" name="connsiteY30"/>
              <a:gd fmla="*/ 913563 w 1620000" name="connsiteX31"/>
              <a:gd fmla="*/ 683950 h 813392" name="connsiteY31"/>
              <a:gd fmla="*/ 811901 w 1620000" name="connsiteX32"/>
              <a:gd fmla="*/ 657125 h 813392" name="connsiteY32"/>
              <a:gd fmla="*/ 707565 w 1620000" name="connsiteX33"/>
              <a:gd fmla="*/ 683950 h 813392" name="connsiteY33"/>
              <a:gd fmla="*/ 698881 w 1620000" name="connsiteX34"/>
              <a:gd fmla="*/ 652692 h 813392" name="connsiteY34"/>
              <a:gd fmla="*/ 680264 w 1620000" name="connsiteX35"/>
              <a:gd fmla="*/ 809434 h 813392" name="connsiteY35"/>
              <a:gd fmla="*/ 808872 w 1620000" name="connsiteX36"/>
              <a:gd fmla="*/ 680558 h 813392" name="connsiteY36"/>
              <a:gd fmla="*/ 937479 w 1620000" name="connsiteX37"/>
              <a:gd fmla="*/ 809434 h 813392" name="connsiteY37"/>
              <a:gd fmla="*/ 936682 w 1620000" name="connsiteX38"/>
              <a:gd fmla="*/ 813392 h 813392" name="connsiteY38"/>
              <a:gd fmla="*/ 681062 w 1620000" name="connsiteX39"/>
              <a:gd fmla="*/ 813392 h 813392" name="connsiteY39"/>
              <a:gd fmla="*/ 573091 w 1620000" name="connsiteX40"/>
              <a:gd fmla="*/ 535612 h 813392" name="connsiteY40"/>
              <a:gd fmla="*/ 621276 w 1620000" name="connsiteX41"/>
              <a:gd fmla="*/ 433635 h 813392" name="connsiteY41"/>
              <a:gd fmla="*/ 717646 w 1620000" name="connsiteX42"/>
              <a:gd fmla="*/ 430952 h 813392" name="connsiteY42"/>
              <a:gd fmla="*/ 685522 w 1620000" name="connsiteX43"/>
              <a:gd fmla="*/ 444369 h 813392" name="connsiteY43"/>
              <a:gd fmla="*/ 723000 w 1620000" name="connsiteX44"/>
              <a:gd fmla="*/ 449737 h 813392" name="connsiteY44"/>
              <a:gd fmla="*/ 709615 w 1620000" name="connsiteX45"/>
              <a:gd fmla="*/ 398748 h 813392" name="connsiteY45"/>
              <a:gd fmla="*/ 811338 w 1620000" name="connsiteX46"/>
              <a:gd fmla="*/ 328974 h 813392" name="connsiteY46"/>
              <a:gd fmla="*/ 910385 w 1620000" name="connsiteX47"/>
              <a:gd fmla="*/ 398748 h 813392" name="connsiteY47"/>
              <a:gd fmla="*/ 897000 w 1620000" name="connsiteX48"/>
              <a:gd fmla="*/ 449737 h 813392" name="connsiteY48"/>
              <a:gd fmla="*/ 934477 w 1620000" name="connsiteX49"/>
              <a:gd fmla="*/ 444369 h 813392" name="connsiteY49"/>
              <a:gd fmla="*/ 902354 w 1620000" name="connsiteX50"/>
              <a:gd fmla="*/ 430952 h 813392" name="connsiteY50"/>
              <a:gd fmla="*/ 998723 w 1620000" name="connsiteX51"/>
              <a:gd fmla="*/ 433635 h 813392" name="connsiteY51"/>
              <a:gd fmla="*/ 1046908 w 1620000" name="connsiteX52"/>
              <a:gd fmla="*/ 535612 h 813392" name="connsiteY52"/>
              <a:gd fmla="*/ 961246 w 1620000" name="connsiteX53"/>
              <a:gd fmla="*/ 616120 h 813392" name="connsiteY53"/>
              <a:gd fmla="*/ 891646 w 1620000" name="connsiteX54"/>
              <a:gd fmla="*/ 543663 h 813392" name="connsiteY54"/>
              <a:gd fmla="*/ 811338 w 1620000" name="connsiteX55"/>
              <a:gd fmla="*/ 479256 h 813392" name="connsiteY55"/>
              <a:gd fmla="*/ 728353 w 1620000" name="connsiteX56"/>
              <a:gd fmla="*/ 543663 h 813392" name="connsiteY56"/>
              <a:gd fmla="*/ 658754 w 1620000" name="connsiteX57"/>
              <a:gd fmla="*/ 616120 h 813392" name="connsiteY57"/>
              <a:gd fmla="*/ 573091 w 1620000" name="connsiteX58"/>
              <a:gd fmla="*/ 535612 h 813392" name="connsiteY58"/>
              <a:gd fmla="*/ 514147 w 1620000" name="connsiteX59"/>
              <a:gd fmla="*/ 525680 h 813392" name="connsiteY59"/>
              <a:gd fmla="*/ 656151 w 1620000" name="connsiteX60"/>
              <a:gd fmla="*/ 624854 h 813392" name="connsiteY60"/>
              <a:gd fmla="*/ 658830 w 1620000" name="connsiteX61"/>
              <a:gd fmla="*/ 691864 h 813392" name="connsiteY61"/>
              <a:gd fmla="*/ 589168 w 1620000" name="connsiteX62"/>
              <a:gd fmla="*/ 681142 h 813392" name="connsiteY62"/>
              <a:gd fmla="*/ 514147 w 1620000" name="connsiteX63"/>
              <a:gd fmla="*/ 525680 h 813392" name="connsiteY63"/>
              <a:gd fmla="*/ 503147 w 1620000" name="connsiteX64"/>
              <a:gd fmla="*/ 809593 h 813392" name="connsiteY64"/>
              <a:gd fmla="*/ 565085 w 1620000" name="connsiteX65"/>
              <a:gd fmla="*/ 758641 h 813392" name="connsiteY65"/>
              <a:gd fmla="*/ 629716 w 1620000" name="connsiteX66"/>
              <a:gd fmla="*/ 707690 h 813392" name="connsiteY66"/>
              <a:gd fmla="*/ 670111 w 1620000" name="connsiteX67"/>
              <a:gd fmla="*/ 715735 h 813392" name="connsiteY67"/>
              <a:gd fmla="*/ 637795 w 1620000" name="connsiteX68"/>
              <a:gd fmla="*/ 809593 h 813392" name="connsiteY68"/>
              <a:gd fmla="*/ 638315 w 1620000" name="connsiteX69"/>
              <a:gd fmla="*/ 813392 h 813392" name="connsiteY69"/>
              <a:gd fmla="*/ 504800 w 1620000" name="connsiteX70"/>
              <a:gd fmla="*/ 813392 h 813392" name="connsiteY70"/>
              <a:gd fmla="*/ 294443 w 1620000" name="connsiteX71"/>
              <a:gd fmla="*/ 809585 h 813392" name="connsiteY71"/>
              <a:gd fmla="*/ 377710 w 1620000" name="connsiteX72"/>
              <a:gd fmla="*/ 713234 h 813392" name="connsiteY72"/>
              <a:gd fmla="*/ 436802 w 1620000" name="connsiteX73"/>
              <a:gd fmla="*/ 699851 h 813392" name="connsiteY73"/>
              <a:gd fmla="*/ 409942 w 1620000" name="connsiteX74"/>
              <a:gd fmla="*/ 683793 h 813392" name="connsiteY74"/>
              <a:gd fmla="*/ 412629 w 1620000" name="connsiteX75"/>
              <a:gd fmla="*/ 715910 h 813392" name="connsiteY75"/>
              <a:gd fmla="*/ 404570 w 1620000" name="connsiteX76"/>
              <a:gd fmla="*/ 643646 h 813392" name="connsiteY76"/>
              <a:gd fmla="*/ 512012 w 1620000" name="connsiteX77"/>
              <a:gd fmla="*/ 590118 h 813392" name="connsiteY77"/>
              <a:gd fmla="*/ 514698 w 1620000" name="connsiteX78"/>
              <a:gd fmla="*/ 592794 h 813392" name="connsiteY78"/>
              <a:gd fmla="*/ 576476 w 1620000" name="connsiteX79"/>
              <a:gd fmla="*/ 678440 h 813392" name="connsiteY79"/>
              <a:gd fmla="*/ 530814 w 1620000" name="connsiteX80"/>
              <a:gd fmla="*/ 731968 h 813392" name="connsiteY80"/>
              <a:gd fmla="*/ 455605 w 1620000" name="connsiteX81"/>
              <a:gd fmla="*/ 809585 h 813392" name="connsiteY81"/>
              <a:gd fmla="*/ 457207 w 1620000" name="connsiteX82"/>
              <a:gd fmla="*/ 813392 h 813392" name="connsiteY82"/>
              <a:gd fmla="*/ 296176 w 1620000" name="connsiteX83"/>
              <a:gd fmla="*/ 813392 h 813392" name="connsiteY83"/>
              <a:gd fmla="*/ 163579 w 1620000" name="connsiteX84"/>
              <a:gd fmla="*/ 812050 h 813392" name="connsiteY84"/>
              <a:gd fmla="*/ 284030 w 1620000" name="connsiteX85"/>
              <a:gd fmla="*/ 624208 h 813392" name="connsiteY85"/>
              <a:gd fmla="*/ 495488 w 1620000" name="connsiteX86"/>
              <a:gd fmla="*/ 511503 h 813392" name="connsiteY86"/>
              <a:gd fmla="*/ 527609 w 1620000" name="connsiteX87"/>
              <a:gd fmla="*/ 377331 h 813392" name="connsiteY87"/>
              <a:gd fmla="*/ 693563 w 1620000" name="connsiteX88"/>
              <a:gd fmla="*/ 256575 h 813392" name="connsiteY88"/>
              <a:gd fmla="*/ 808661 w 1620000" name="connsiteX89"/>
              <a:gd fmla="*/ 170705 h 813392" name="connsiteY89"/>
              <a:gd fmla="*/ 926435 w 1620000" name="connsiteX90"/>
              <a:gd fmla="*/ 256575 h 813392" name="connsiteY90"/>
              <a:gd fmla="*/ 1089713 w 1620000" name="connsiteX91"/>
              <a:gd fmla="*/ 377331 h 813392" name="connsiteY91"/>
              <a:gd fmla="*/ 1124510 w 1620000" name="connsiteX92"/>
              <a:gd fmla="*/ 511503 h 813392" name="connsiteY92"/>
              <a:gd fmla="*/ 1333292 w 1620000" name="connsiteX93"/>
              <a:gd fmla="*/ 624208 h 813392" name="connsiteY93"/>
              <a:gd fmla="*/ 1456420 w 1620000" name="connsiteX94"/>
              <a:gd fmla="*/ 812050 h 813392" name="connsiteY94"/>
              <a:gd fmla="*/ 1455182 w 1620000" name="connsiteX95"/>
              <a:gd fmla="*/ 813392 h 813392" name="connsiteY95"/>
              <a:gd fmla="*/ 1359953 w 1620000" name="connsiteX96"/>
              <a:gd fmla="*/ 813392 h 813392" name="connsiteY96"/>
              <a:gd fmla="*/ 1360529 w 1620000" name="connsiteX97"/>
              <a:gd fmla="*/ 812261 h 813392" name="connsiteY97"/>
              <a:gd fmla="*/ 1272123 w 1620000" name="connsiteX98"/>
              <a:gd fmla="*/ 699681 h 813392" name="connsiteY98"/>
              <a:gd fmla="*/ 1122100 w 1620000" name="connsiteX99"/>
              <a:gd fmla="*/ 554937 h 813392" name="connsiteY99"/>
              <a:gd fmla="*/ 1119421 w 1620000" name="connsiteX100"/>
              <a:gd fmla="*/ 525451 h 813392" name="connsiteY100"/>
              <a:gd fmla="*/ 1084595 w 1620000" name="connsiteX101"/>
              <a:gd fmla="*/ 520090 h 813392" name="connsiteY101"/>
              <a:gd fmla="*/ 929214 w 1620000" name="connsiteX102"/>
              <a:gd fmla="*/ 380706 h 813392" name="connsiteY102"/>
              <a:gd fmla="*/ 808660 w 1620000" name="connsiteX103"/>
              <a:gd fmla="*/ 302972 h 813392" name="connsiteY103"/>
              <a:gd fmla="*/ 690785 w 1620000" name="connsiteX104"/>
              <a:gd fmla="*/ 380706 h 813392" name="connsiteY104"/>
              <a:gd fmla="*/ 535405 w 1620000" name="connsiteX105"/>
              <a:gd fmla="*/ 520090 h 813392" name="connsiteY105"/>
              <a:gd fmla="*/ 500578 w 1620000" name="connsiteX106"/>
              <a:gd fmla="*/ 525451 h 813392" name="connsiteY106"/>
              <a:gd fmla="*/ 497899 w 1620000" name="connsiteX107"/>
              <a:gd fmla="*/ 554937 h 813392" name="connsiteY107"/>
              <a:gd fmla="*/ 347876 w 1620000" name="connsiteX108"/>
              <a:gd fmla="*/ 699681 h 813392" name="connsiteY108"/>
              <a:gd fmla="*/ 259470 w 1620000" name="connsiteX109"/>
              <a:gd fmla="*/ 812261 h 813392" name="connsiteY109"/>
              <a:gd fmla="*/ 260046 w 1620000" name="connsiteX110"/>
              <a:gd fmla="*/ 813392 h 813392" name="connsiteY110"/>
              <a:gd fmla="*/ 164816 w 1620000" name="connsiteX111"/>
              <a:gd fmla="*/ 813392 h 813392" name="connsiteY111"/>
              <a:gd fmla="*/ 0 w 1620000" name="connsiteX112"/>
              <a:gd fmla="*/ 810000 h 813392" name="connsiteY112"/>
              <a:gd fmla="*/ 139240 w 1620000" name="connsiteX113"/>
              <a:gd fmla="*/ 638344 h 813392" name="connsiteY113"/>
              <a:gd fmla="*/ 396298 w 1620000" name="connsiteX114"/>
              <a:gd fmla="*/ 421093 h 813392" name="connsiteY114"/>
              <a:gd fmla="*/ 498050 w 1620000" name="connsiteX115"/>
              <a:gd fmla="*/ 249438 h 813392" name="connsiteY115"/>
              <a:gd fmla="*/ 811339 w 1620000" name="connsiteX116"/>
              <a:gd fmla="*/ 0 h 813392" name="connsiteY116"/>
              <a:gd fmla="*/ 1121951 w 1620000" name="connsiteX117"/>
              <a:gd fmla="*/ 249438 h 813392" name="connsiteY117"/>
              <a:gd fmla="*/ 1223703 w 1620000" name="connsiteX118"/>
              <a:gd fmla="*/ 421093 h 813392" name="connsiteY118"/>
              <a:gd fmla="*/ 1483438 w 1620000" name="connsiteX119"/>
              <a:gd fmla="*/ 638344 h 813392" name="connsiteY119"/>
              <a:gd fmla="*/ 1620000 w 1620000" name="connsiteX120"/>
              <a:gd fmla="*/ 810000 h 813392" name="connsiteY120"/>
              <a:gd fmla="*/ 1606129 w 1620000" name="connsiteX121"/>
              <a:gd fmla="*/ 813392 h 813392" name="connsiteY121"/>
              <a:gd fmla="*/ 1500825 w 1620000" name="connsiteX122"/>
              <a:gd fmla="*/ 813392 h 813392" name="connsiteY122"/>
              <a:gd fmla="*/ 1504931 w 1620000" name="connsiteX123"/>
              <a:gd fmla="*/ 810001 h 813392" name="connsiteY123"/>
              <a:gd fmla="*/ 1368355 w 1620000" name="connsiteX124"/>
              <a:gd fmla="*/ 606114 h 813392" name="connsiteY124"/>
              <a:gd fmla="*/ 1162152 w 1620000" name="connsiteX125"/>
              <a:gd fmla="*/ 477343 h 813392" name="connsiteY125"/>
              <a:gd fmla="*/ 1044322 w 1620000" name="connsiteX126"/>
              <a:gd fmla="*/ 278822 h 813392" name="connsiteY126"/>
              <a:gd fmla="*/ 811339 w 1620000" name="connsiteX127"/>
              <a:gd fmla="*/ 123225 h 813392" name="connsiteY127"/>
              <a:gd fmla="*/ 578356 w 1620000" name="connsiteX128"/>
              <a:gd fmla="*/ 278822 h 813392" name="connsiteY128"/>
              <a:gd fmla="*/ 460527 w 1620000" name="connsiteX129"/>
              <a:gd fmla="*/ 477343 h 813392" name="connsiteY129"/>
              <a:gd fmla="*/ 251645 w 1620000" name="connsiteX130"/>
              <a:gd fmla="*/ 606114 h 813392" name="connsiteY130"/>
              <a:gd fmla="*/ 115070 w 1620000" name="connsiteX131"/>
              <a:gd fmla="*/ 810001 h 813392" name="connsiteY131"/>
              <a:gd fmla="*/ 119366 w 1620000" name="connsiteX132"/>
              <a:gd fmla="*/ 813392 h 813392" name="connsiteY132"/>
              <a:gd fmla="*/ 14413 w 1620000" name="connsiteX133"/>
              <a:gd fmla="*/ 813392 h 813392" name="connsiteY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b="b" l="l" r="r" t="t"/>
            <a:pathLst>
              <a:path h="813392" w="1620000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20900000000000000" pitchFamily="18" typeface="思源宋体 CN Heavy"/>
              <a:ea charset="-122" panose="02020900000000000000" pitchFamily="18" typeface="思源宋体 CN Heavy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11509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dirty="0" lang="ko-KR" sz="800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algn="tl" blurRad="50800" dir="2700000" dist="38100" rotWithShape="0" sx="101000" sy="101000">
                    <a:prstClr val="black">
                      <a:alpha val="46000"/>
                    </a:prstClr>
                  </a:outerShdw>
                </a:effectLst>
                <a:latin charset="-127" panose="02030503000000000000" pitchFamily="18" typeface="포천 막걸리체"/>
                <a:ea charset="-127" panose="02030503000000000000" pitchFamily="18" typeface="포천 막걸리체"/>
              </a:rPr>
              <a:t>버블 대비 방안</a:t>
            </a:r>
            <a:endParaRPr altLang="en-US" dirty="0" lang="zh-CN" sz="800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algn="tl" blurRad="50800" dir="2700000" dist="38100" rotWithShape="0" sx="101000" sy="101000">
                  <a:prstClr val="black">
                    <a:alpha val="46000"/>
                  </a:prstClr>
                </a:outerShdw>
              </a:effectLst>
              <a:latin charset="-127" panose="02030503000000000000" pitchFamily="18" typeface="포천 막걸리체"/>
              <a:ea charset="-128" panose="02000609000000000000" pitchFamily="49" typeface="★日文毛笔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ko-KR" sz="36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개인의 노력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3E786-2636-3BB6-AA3E-8B52086AB0CC}"/>
              </a:ext>
            </a:extLst>
          </p:cNvPr>
          <p:cNvSpPr txBox="1"/>
          <p:nvPr/>
        </p:nvSpPr>
        <p:spPr>
          <a:xfrm>
            <a:off x="861355" y="2474531"/>
            <a:ext cx="10645784" cy="22775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- N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포 세대 </a:t>
            </a:r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: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최근 </a:t>
            </a:r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N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가지를 포기했다고 해서 생겨난 신조어</a:t>
            </a:r>
            <a:endParaRPr altLang="ko-KR" b="1" dirty="0" lang="en-US" sz="32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r>
              <a:rPr altLang="ko-KR" b="1" dirty="0" lang="en-US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   -&gt; </a:t>
            </a:r>
            <a:r>
              <a:rPr altLang="en-US" b="1" dirty="0" lang="ko-KR" sz="3200">
                <a:latin charset="-127" panose="03050503000000000000" pitchFamily="66" typeface="더페이스샵 잉크립퀴드체"/>
                <a:ea charset="-127" panose="03050503000000000000" pitchFamily="66" typeface="더페이스샵 잉크립퀴드체"/>
              </a:rPr>
              <a:t>일상에서 사소한 것이라도 행복을 찾는 노력을 하면 좋음</a:t>
            </a:r>
            <a:endParaRPr altLang="ko-KR" b="1" dirty="0" lang="en-US" sz="32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pPr indent="-342900" marL="342900">
              <a:buFontTx/>
              <a:buChar char="-"/>
            </a:pPr>
            <a:endParaRPr altLang="ko-KR" b="1" dirty="0" lang="en-US" sz="28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endParaRPr altLang="ko-KR" b="1" dirty="0" lang="en-US" sz="3200">
              <a:latin charset="-127" panose="03050503000000000000" pitchFamily="66" typeface="더페이스샵 잉크립퀴드체"/>
              <a:ea charset="-127" panose="03050503000000000000" pitchFamily="66" typeface="더페이스샵 잉크립퀴드체"/>
            </a:endParaRPr>
          </a:p>
          <a:p>
            <a:r>
              <a:rPr altLang="en-US" dirty="0" lang="ko-KR"/>
              <a:t> 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9B3C83A-95BF-6DCC-75AA-E7AFF48CC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69" y="3594062"/>
            <a:ext cx="4005828" cy="26749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B16D999-93E1-422B-8605-A110105369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2"/>
          <a:stretch/>
        </p:blipFill>
        <p:spPr>
          <a:xfrm>
            <a:off x="6585905" y="3594062"/>
            <a:ext cx="3823369" cy="26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627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 시기의 문화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39" y="1934884"/>
            <a:ext cx="57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관련 영상</a:t>
            </a:r>
          </a:p>
        </p:txBody>
      </p:sp>
      <p:pic>
        <p:nvPicPr>
          <p:cNvPr id="2" name="온라인 미디어 1" title="[지식뉴스] &quot;활력 잃은 청년들&quot;..일본 '잃어버린 30년'이 한국에게 보내는 무서운 경고① (ft.이창민 한국외대 일본학과 교수) / SBS / 교양이를 부탁해 / ENG SUB">
            <a:hlinkClick r:id="" action="ppaction://media"/>
            <a:extLst>
              <a:ext uri="{FF2B5EF4-FFF2-40B4-BE49-F238E27FC236}">
                <a16:creationId xmlns:a16="http://schemas.microsoft.com/office/drawing/2014/main" id="{8A31DEF9-72E2-4D52-EDC3-6EA2FAD170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8028" y="1796885"/>
            <a:ext cx="7966533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1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B81B052-795E-4101-A234-09E85EDD6252}"/>
              </a:ext>
            </a:extLst>
          </p:cNvPr>
          <p:cNvSpPr/>
          <p:nvPr/>
        </p:nvSpPr>
        <p:spPr>
          <a:xfrm>
            <a:off x="-366581" y="-769798"/>
            <a:ext cx="9885719" cy="9885719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32E3CB0-FF76-6AA2-A911-BB6A0A05C958}"/>
              </a:ext>
            </a:extLst>
          </p:cNvPr>
          <p:cNvSpPr/>
          <p:nvPr/>
        </p:nvSpPr>
        <p:spPr>
          <a:xfrm>
            <a:off x="-252788" y="369331"/>
            <a:ext cx="9658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72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참고 문헌 및 자료 출처</a:t>
            </a:r>
            <a:endParaRPr lang="zh-CN" altLang="en-US" sz="72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D443A-9A13-B2F6-5181-DBD109963845}"/>
              </a:ext>
            </a:extLst>
          </p:cNvPr>
          <p:cNvSpPr txBox="1"/>
          <p:nvPr/>
        </p:nvSpPr>
        <p:spPr>
          <a:xfrm>
            <a:off x="627314" y="1857122"/>
            <a:ext cx="7897926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hlinkClick r:id="rId3"/>
              </a:rPr>
              <a:t>https://www.kukinews.com/newsView/kuk202312200057#_enliple</a:t>
            </a:r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hlinkClick r:id="rId4"/>
              </a:rPr>
              <a:t>http://www.atlasnews.co.kr/news/articleView.html?idxno=2943</a:t>
            </a:r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hlinkClick r:id="rId5"/>
              </a:rPr>
              <a:t>https://www.irasutoya.com/</a:t>
            </a:r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hlinkClick r:id="rId6"/>
              </a:rPr>
              <a:t>https://www.bok.or.kr/portal/bbs/B0000218/view.do?nttId=10017582&amp;menuNo=200147&amp;searchOptn2=07&amp;pageIndex=1</a:t>
            </a:r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hlinkClick r:id="rId7"/>
              </a:rPr>
              <a:t>https://brunch.co.kr/@thecapitalist/1126</a:t>
            </a:r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hlinkClick r:id="rId8"/>
              </a:rPr>
              <a:t>https://weekly.chosun.com/news/articleViewAmp.html?idxno=8962</a:t>
            </a:r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32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4418068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图片 246">
            <a:extLst>
              <a:ext uri="{FF2B5EF4-FFF2-40B4-BE49-F238E27FC236}">
                <a16:creationId xmlns:a16="http://schemas.microsoft.com/office/drawing/2014/main" id="{3D4DBC20-2911-4AB4-ADB4-592FA5A8C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996" y="36582"/>
            <a:ext cx="1669285" cy="3392418"/>
          </a:xfrm>
          <a:prstGeom prst="rect">
            <a:avLst/>
          </a:prstGeom>
        </p:spPr>
      </p:pic>
      <p:pic>
        <p:nvPicPr>
          <p:cNvPr id="1507" name="图片 1506">
            <a:extLst>
              <a:ext uri="{FF2B5EF4-FFF2-40B4-BE49-F238E27FC236}">
                <a16:creationId xmlns:a16="http://schemas.microsoft.com/office/drawing/2014/main" id="{54264E33-4DF2-48B8-B5C0-BF0C38769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3576" y="4261897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03" name="图片 1502" descr="图片包含 鲜花, 植物&#10;&#10;已生成极高可信度的说明">
            <a:extLst>
              <a:ext uri="{FF2B5EF4-FFF2-40B4-BE49-F238E27FC236}">
                <a16:creationId xmlns:a16="http://schemas.microsoft.com/office/drawing/2014/main" id="{7E98CBBB-31F1-41FE-9102-D35B4DFDAF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6420">
            <a:off x="-203497" y="1607822"/>
            <a:ext cx="2968537" cy="5482608"/>
          </a:xfrm>
          <a:prstGeom prst="rect">
            <a:avLst/>
          </a:prstGeom>
        </p:spPr>
      </p:pic>
      <p:pic>
        <p:nvPicPr>
          <p:cNvPr id="1511" name="图片 1510" descr="图片包含 动物, 鸟&#10;&#10;已生成极高可信度的说明">
            <a:extLst>
              <a:ext uri="{FF2B5EF4-FFF2-40B4-BE49-F238E27FC236}">
                <a16:creationId xmlns:a16="http://schemas.microsoft.com/office/drawing/2014/main" id="{FCFC5272-2388-4EE5-86F7-1441D5C489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189" y="3550245"/>
            <a:ext cx="2844018" cy="2844018"/>
          </a:xfrm>
          <a:prstGeom prst="rect">
            <a:avLst/>
          </a:prstGeom>
        </p:spPr>
      </p:pic>
      <p:sp>
        <p:nvSpPr>
          <p:cNvPr id="2" name="文本框 1484">
            <a:extLst>
              <a:ext uri="{FF2B5EF4-FFF2-40B4-BE49-F238E27FC236}">
                <a16:creationId xmlns:a16="http://schemas.microsoft.com/office/drawing/2014/main" id="{51450270-B488-D081-83BA-9826267F1DFC}"/>
              </a:ext>
            </a:extLst>
          </p:cNvPr>
          <p:cNvSpPr txBox="1"/>
          <p:nvPr/>
        </p:nvSpPr>
        <p:spPr>
          <a:xfrm>
            <a:off x="661347" y="1513611"/>
            <a:ext cx="111556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감사합니다</a:t>
            </a:r>
            <a:endParaRPr lang="zh-CN" altLang="en-US" sz="115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36457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ABA7EC-658F-4E1D-BDED-3F64FB69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0"/>
          <a:stretch/>
        </p:blipFill>
        <p:spPr>
          <a:xfrm>
            <a:off x="743576" y="4261897"/>
            <a:ext cx="10991224" cy="2106837"/>
          </a:xfrm>
          <a:custGeom>
            <a:avLst/>
            <a:gdLst>
              <a:gd name="connsiteX0" fmla="*/ 0 w 10991224"/>
              <a:gd name="connsiteY0" fmla="*/ 0 h 2106837"/>
              <a:gd name="connsiteX1" fmla="*/ 10991224 w 10991224"/>
              <a:gd name="connsiteY1" fmla="*/ 0 h 2106837"/>
              <a:gd name="connsiteX2" fmla="*/ 10991224 w 10991224"/>
              <a:gd name="connsiteY2" fmla="*/ 1628154 h 2106837"/>
              <a:gd name="connsiteX3" fmla="*/ 10512541 w 10991224"/>
              <a:gd name="connsiteY3" fmla="*/ 2106837 h 2106837"/>
              <a:gd name="connsiteX4" fmla="*/ 192307 w 10991224"/>
              <a:gd name="connsiteY4" fmla="*/ 2106837 h 2106837"/>
              <a:gd name="connsiteX5" fmla="*/ 5982 w 10991224"/>
              <a:gd name="connsiteY5" fmla="*/ 2069220 h 2106837"/>
              <a:gd name="connsiteX6" fmla="*/ 0 w 10991224"/>
              <a:gd name="connsiteY6" fmla="*/ 2065973 h 2106837"/>
              <a:gd name="connsiteX7" fmla="*/ 0 w 10991224"/>
              <a:gd name="connsiteY7" fmla="*/ 0 h 210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1224" h="2106837">
                <a:moveTo>
                  <a:pt x="0" y="0"/>
                </a:moveTo>
                <a:lnTo>
                  <a:pt x="10991224" y="0"/>
                </a:lnTo>
                <a:lnTo>
                  <a:pt x="10991224" y="1628154"/>
                </a:lnTo>
                <a:cubicBezTo>
                  <a:pt x="10991224" y="1892523"/>
                  <a:pt x="10776910" y="2106837"/>
                  <a:pt x="10512541" y="2106837"/>
                </a:cubicBezTo>
                <a:lnTo>
                  <a:pt x="192307" y="2106837"/>
                </a:lnTo>
                <a:cubicBezTo>
                  <a:pt x="126215" y="2106837"/>
                  <a:pt x="63251" y="2093443"/>
                  <a:pt x="5982" y="2069220"/>
                </a:cubicBezTo>
                <a:lnTo>
                  <a:pt x="0" y="20659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배경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1980</a:t>
            </a:r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미국의 경제적 상황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576" y="2702104"/>
            <a:ext cx="10645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- 1970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오일쇼크로 인해 심각한 경기침체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이후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1980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년대에 오일쇼크로 인한 미국 금리 인상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값싸고 질 좋은 상품 수입 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-&gt;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미국 상대로 엄청난 흑자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자산시장 급성장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엔화 저 평가 지속 시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미국 경상수지는 계속 적자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8" y="1207037"/>
            <a:ext cx="7322427" cy="4711171"/>
          </a:xfrm>
          <a:prstGeom prst="rect">
            <a:avLst/>
          </a:prstGeom>
        </p:spPr>
      </p:pic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112B0C48-138A-D160-7AE7-99D1E2A4A3F4}"/>
              </a:ext>
            </a:extLst>
          </p:cNvPr>
          <p:cNvSpPr/>
          <p:nvPr/>
        </p:nvSpPr>
        <p:spPr>
          <a:xfrm flipH="1">
            <a:off x="1857203" y="1923405"/>
            <a:ext cx="4013391" cy="2144266"/>
          </a:xfrm>
          <a:prstGeom prst="wedgeRoundRectCallout">
            <a:avLst>
              <a:gd name="adj1" fmla="val -71099"/>
              <a:gd name="adj2" fmla="val 42278"/>
              <a:gd name="adj3" fmla="val 16667"/>
            </a:avLst>
          </a:prstGeom>
          <a:gradFill>
            <a:gsLst>
              <a:gs pos="0">
                <a:srgbClr val="158A93"/>
              </a:gs>
              <a:gs pos="100000">
                <a:srgbClr val="18525E"/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alpha val="40000"/>
              </a:scheme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</a:t>
            </a:r>
            <a:r>
              <a:rPr lang="en-US" altLang="ko-KR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GDP</a:t>
            </a:r>
          </a:p>
          <a:p>
            <a:pPr algn="ctr"/>
            <a:r>
              <a:rPr lang="en-US" altLang="ko-KR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(1970~1990)</a:t>
            </a:r>
            <a:r>
              <a:rPr lang="ko-KR" altLang="en-US" sz="44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190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원인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외부적 원인</a:t>
            </a:r>
          </a:p>
        </p:txBody>
      </p:sp>
      <p:pic>
        <p:nvPicPr>
          <p:cNvPr id="24" name="图片 15" descr="图片包含 鲜花, 植物&#10;&#10;已生成极高可信度的说明">
            <a:extLst>
              <a:ext uri="{FF2B5EF4-FFF2-40B4-BE49-F238E27FC236}">
                <a16:creationId xmlns:a16="http://schemas.microsoft.com/office/drawing/2014/main" id="{988F3F3E-97D2-4E46-8C9C-E27E53E89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69242" y="2227568"/>
            <a:ext cx="4125825" cy="46668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3576" y="2752904"/>
            <a:ext cx="10645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플라자 합의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(1985) &gt;</a:t>
            </a: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- 1980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미국은 엔화 저 평가 지속 시 경상수지 적자 문제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 -&gt;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일본에 엔화가치 상승 요구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</a:t>
            </a: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미국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영국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프랑스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독일 재무장관 뉴욕 플라자 호텔 서 플라자 합의 체결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52" y="1262716"/>
            <a:ext cx="9216776" cy="460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8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8B81B052-795E-4101-A234-09E85EDD6252}"/>
              </a:ext>
            </a:extLst>
          </p:cNvPr>
          <p:cNvSpPr/>
          <p:nvPr/>
        </p:nvSpPr>
        <p:spPr>
          <a:xfrm>
            <a:off x="1251268" y="0"/>
            <a:ext cx="9616440" cy="9616440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127000" sx="101000" sy="101000" algn="ctr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B9896B-35C9-4749-91BD-390135CA6606}"/>
              </a:ext>
            </a:extLst>
          </p:cNvPr>
          <p:cNvGrpSpPr/>
          <p:nvPr/>
        </p:nvGrpSpPr>
        <p:grpSpPr>
          <a:xfrm>
            <a:off x="2696318" y="2526257"/>
            <a:ext cx="7524638" cy="3616916"/>
            <a:chOff x="3147391" y="1038197"/>
            <a:chExt cx="8963797" cy="3616916"/>
          </a:xfrm>
        </p:grpSpPr>
        <p:sp>
          <p:nvSpPr>
            <p:cNvPr id="6" name="PA_矩形 17">
              <a:extLst>
                <a:ext uri="{FF2B5EF4-FFF2-40B4-BE49-F238E27FC236}">
                  <a16:creationId xmlns:a16="http://schemas.microsoft.com/office/drawing/2014/main" id="{07A5A6CF-ABA7-4E65-9FB3-AA79C24FA4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147391" y="2162123"/>
              <a:ext cx="8963797" cy="249299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미국의 무역수지 개선을 위해 일본 엔화와 독일</a:t>
              </a:r>
              <a:endParaRPr lang="en-US" altLang="ko-KR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  <a:p>
              <a:pPr algn="just">
                <a:lnSpc>
                  <a:spcPct val="130000"/>
                </a:lnSpc>
              </a:pP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마르크화의 </a:t>
              </a:r>
              <a:r>
                <a:rPr lang="ko-KR" altLang="en-US" sz="4000" b="1" spc="110" dirty="0">
                  <a:solidFill>
                    <a:srgbClr val="FF0000"/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평가절상 유도</a:t>
              </a:r>
              <a:r>
                <a:rPr lang="en-US" altLang="ko-KR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, </a:t>
              </a:r>
              <a:r>
                <a:rPr lang="ko-KR" altLang="en-US" sz="4000" b="1" spc="1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  <a:sym typeface="Impact" panose="020B0806030902050204" pitchFamily="34" charset="0"/>
                </a:rPr>
                <a:t>이것이 순조롭지 못할 때 정부의 협조개입 통해 목적을 달성 </a:t>
              </a:r>
              <a:endParaRPr lang="en-US" altLang="ko-KR" sz="4000" b="1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  <a:sym typeface="Impact" panose="020B0806030902050204" pitchFamily="34" charset="0"/>
              </a:endParaRPr>
            </a:p>
          </p:txBody>
        </p:sp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B74F741-8390-4860-85EC-3000A897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90292" y="1038197"/>
              <a:ext cx="844345" cy="844345"/>
            </a:xfrm>
            <a:prstGeom prst="rect">
              <a:avLst/>
            </a:prstGeom>
          </p:spPr>
        </p:pic>
      </p:grpSp>
      <p:sp>
        <p:nvSpPr>
          <p:cNvPr id="11" name="직사각형 10"/>
          <p:cNvSpPr/>
          <p:nvPr/>
        </p:nvSpPr>
        <p:spPr>
          <a:xfrm>
            <a:off x="3305067" y="987077"/>
            <a:ext cx="5508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플라자 합의</a:t>
            </a:r>
            <a:endParaRPr lang="zh-CN" altLang="en-US" sz="96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962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865">
            <a:extLst>
              <a:ext uri="{FF2B5EF4-FFF2-40B4-BE49-F238E27FC236}">
                <a16:creationId xmlns:a16="http://schemas.microsoft.com/office/drawing/2014/main" id="{0D1D856B-1719-4325-8C78-B7013CB597C0}"/>
              </a:ext>
            </a:extLst>
          </p:cNvPr>
          <p:cNvSpPr/>
          <p:nvPr/>
        </p:nvSpPr>
        <p:spPr bwMode="auto">
          <a:xfrm rot="5400000" flipH="1">
            <a:off x="746422" y="2111669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6F55B40-15A4-4B84-9688-5AFF3C48C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513" y="73095"/>
            <a:ext cx="1669285" cy="3392418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82726" y="479077"/>
            <a:ext cx="798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0" dirty="0">
                <a:gradFill flip="none" rotWithShape="1">
                  <a:gsLst>
                    <a:gs pos="96333">
                      <a:srgbClr val="1F8991"/>
                    </a:gs>
                    <a:gs pos="78000">
                      <a:srgbClr val="114C50"/>
                    </a:gs>
                    <a:gs pos="45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bg1">
                      <a:lumMod val="85000"/>
                      <a:alpha val="25000"/>
                    </a:schemeClr>
                  </a:glow>
                  <a:outerShdw blurRad="50800" dist="38100" dir="2700000" sx="101000" sy="101000" algn="tl" rotWithShape="0">
                    <a:prstClr val="black">
                      <a:alpha val="46000"/>
                    </a:prstClr>
                  </a:outerShdw>
                </a:effectLst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버블경제의 원인</a:t>
            </a:r>
            <a:endParaRPr lang="zh-CN" altLang="en-US" sz="8000" dirty="0">
              <a:gradFill flip="none" rotWithShape="1">
                <a:gsLst>
                  <a:gs pos="96333">
                    <a:srgbClr val="1F8991"/>
                  </a:gs>
                  <a:gs pos="78000">
                    <a:srgbClr val="114C50"/>
                  </a:gs>
                  <a:gs pos="45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effectLst>
                <a:glow rad="38100">
                  <a:schemeClr val="bg1">
                    <a:lumMod val="85000"/>
                    <a:alpha val="25000"/>
                  </a:schemeClr>
                </a:glow>
                <a:outerShdw blurRad="50800" dist="38100" dir="2700000" sx="101000" sy="101000" algn="tl" rotWithShape="0">
                  <a:prstClr val="black">
                    <a:alpha val="46000"/>
                  </a:prstClr>
                </a:outerShdw>
              </a:effectLst>
              <a:latin typeface="포천 막걸리체" panose="02030503000000000000" pitchFamily="18" charset="-127"/>
              <a:ea typeface="★日文毛笔" panose="02000609000000000000" pitchFamily="49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7440" y="193488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외부적 원인</a:t>
            </a:r>
          </a:p>
        </p:txBody>
      </p:sp>
      <p:pic>
        <p:nvPicPr>
          <p:cNvPr id="24" name="图片 15" descr="图片包含 鲜花, 植物&#10;&#10;已生成极高可信度的说明">
            <a:extLst>
              <a:ext uri="{FF2B5EF4-FFF2-40B4-BE49-F238E27FC236}">
                <a16:creationId xmlns:a16="http://schemas.microsoft.com/office/drawing/2014/main" id="{988F3F3E-97D2-4E46-8C9C-E27E53E89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69242" y="2227568"/>
            <a:ext cx="4125825" cy="46668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3576" y="2752904"/>
            <a:ext cx="10645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&lt;</a:t>
            </a:r>
            <a:r>
              <a:rPr lang="ko-KR" altLang="en-US" sz="28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플라자 합의 </a:t>
            </a:r>
            <a:r>
              <a:rPr lang="en-US" altLang="ko-KR" sz="2800" b="1" dirty="0"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(1985)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&gt;</a:t>
            </a: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합의 채택 후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주일 만에 달러화에 대해 독일 마르크화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7%,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 엔화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8.3%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오름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</a:t>
            </a:r>
          </a:p>
          <a:p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이후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년간 달러가치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30%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이상 급락 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-&gt;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가격 경쟁력 바탕으로 미국 제조업체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 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가격경쟁력 바탕으로</a:t>
            </a:r>
            <a:r>
              <a:rPr lang="en-US" altLang="ko-KR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1990</a:t>
            </a:r>
            <a:r>
              <a:rPr lang="ko-KR" altLang="en-US" sz="2800" b="1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년대 경제호황</a:t>
            </a:r>
            <a:endParaRPr lang="en-US" altLang="ko-KR" sz="2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endParaRPr lang="en-US" altLang="ko-KR" sz="24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r>
              <a:rPr lang="ko-KR" altLang="en-US" dirty="0"/>
              <a:t>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1" y="1034137"/>
            <a:ext cx="7760040" cy="49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0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3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1631</Words>
  <Application>Microsoft Office PowerPoint</Application>
  <PresentationFormat>와이드스크린</PresentationFormat>
  <Paragraphs>430</Paragraphs>
  <Slides>55</Slides>
  <Notes>55</Notes>
  <HiddenSlides>0</HiddenSlides>
  <MMClips>5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3" baseType="lpstr">
      <vt:lpstr>等线</vt:lpstr>
      <vt:lpstr>더페이스샵 잉크립퀴드체</vt:lpstr>
      <vt:lpstr>UD Digi Kyokasho NP-B</vt:lpstr>
      <vt:lpstr>포천 막걸리체</vt:lpstr>
      <vt:lpstr>思源宋体 CN Heavy</vt:lpstr>
      <vt:lpstr>宋体</vt:lpstr>
      <vt:lpstr>Arial</vt:lpstr>
      <vt:lpstr>第一PPT，www.1ppt.com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이지은</dc:creator>
  <cp:lastModifiedBy>이지은</cp:lastModifiedBy>
  <cp:revision>61</cp:revision>
  <dcterms:created xsi:type="dcterms:W3CDTF">2017-08-18T03:02:00Z</dcterms:created>
  <dcterms:modified xsi:type="dcterms:W3CDTF">2024-05-29T22:09:27Z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2052-10.1.0.6748</vt:lpwstr>
  </property>
  <property fmtid="{D5CDD505-2E9C-101B-9397-08002B2CF9AE}" name="NXPowerLiteLastOptimized" pid="3">
    <vt:lpwstr>4282223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S10.2.0</vt:lpwstr>
  </property>
</Properties>
</file>